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media/image6.jpg" ContentType="image/jpeg"/>
  <Override PartName="/ppt/media/image7.jpg" ContentType="image/jpeg"/>
  <Override PartName="/ppt/media/image8.jpg" ContentType="image/jpeg"/>
  <Override PartName="/ppt/media/image9.jpg" ContentType="image/jpeg"/>
  <Override PartName="/ppt/media/image13.jpg" ContentType="image/jpeg"/>
  <Override PartName="/ppt/media/image14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92" r:id="rId1"/>
    <p:sldMasterId id="2147483704" r:id="rId2"/>
  </p:sldMasterIdLst>
  <p:notesMasterIdLst>
    <p:notesMasterId r:id="rId27"/>
  </p:notesMasterIdLst>
  <p:sldIdLst>
    <p:sldId id="256" r:id="rId3"/>
    <p:sldId id="459" r:id="rId4"/>
    <p:sldId id="359" r:id="rId5"/>
    <p:sldId id="461" r:id="rId6"/>
    <p:sldId id="285" r:id="rId7"/>
    <p:sldId id="462" r:id="rId8"/>
    <p:sldId id="288" r:id="rId9"/>
    <p:sldId id="463" r:id="rId10"/>
    <p:sldId id="418" r:id="rId11"/>
    <p:sldId id="451" r:id="rId12"/>
    <p:sldId id="458" r:id="rId13"/>
    <p:sldId id="466" r:id="rId14"/>
    <p:sldId id="453" r:id="rId15"/>
    <p:sldId id="467" r:id="rId16"/>
    <p:sldId id="454" r:id="rId17"/>
    <p:sldId id="468" r:id="rId18"/>
    <p:sldId id="455" r:id="rId19"/>
    <p:sldId id="469" r:id="rId20"/>
    <p:sldId id="456" r:id="rId21"/>
    <p:sldId id="470" r:id="rId22"/>
    <p:sldId id="457" r:id="rId23"/>
    <p:sldId id="330" r:id="rId24"/>
    <p:sldId id="331" r:id="rId25"/>
    <p:sldId id="472" r:id="rId26"/>
  </p:sldIdLst>
  <p:sldSz cx="18288000" cy="10287000"/>
  <p:notesSz cx="18288000" cy="10287000"/>
  <p:defaultTextStyle>
    <a:defPPr>
      <a:defRPr lang="en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F5DB0"/>
    <a:srgbClr val="FFF6FB"/>
    <a:srgbClr val="B8BDFF"/>
    <a:srgbClr val="988B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5581"/>
    <p:restoredTop sz="96327" autoAdjust="0"/>
  </p:normalViewPr>
  <p:slideViewPr>
    <p:cSldViewPr>
      <p:cViewPr>
        <p:scale>
          <a:sx n="57" d="100"/>
          <a:sy n="57" d="100"/>
        </p:scale>
        <p:origin x="2688" y="179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0358438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1B79CB-8692-48ED-AEC6-F7B8363AA0BE}" type="datetimeFigureOut">
              <a:rPr lang="en-US" smtClean="0"/>
              <a:t>9/10/24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057900" y="1285875"/>
            <a:ext cx="6172200" cy="3471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828800" y="4951413"/>
            <a:ext cx="14630400" cy="40497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0358438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AA61BA-FD0B-4698-A296-566D0F918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0701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D862E-81DF-446D-B4AF-09E9EC1086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3545"/>
            <a:ext cx="13716000" cy="35814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6FA330C-95F9-DDD5-B243-0D249FAF5A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057"/>
            <a:ext cx="13716000" cy="2483643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F70CA6-CB8F-8D57-5262-9F624F8342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099E5-C8CE-47A7-9B1B-9066D69B4176}" type="datetime1">
              <a:rPr lang="en-US" smtClean="0"/>
              <a:t>9/10/24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3108F1-F35C-09E3-1C38-CF45F69137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X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C87A1D-129E-E156-0171-41D64FD93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MX" smtClean="0"/>
              <a:t>‹#›</a:t>
            </a:fld>
            <a:endParaRPr lang="en-MX"/>
          </a:p>
        </p:txBody>
      </p:sp>
    </p:spTree>
    <p:extLst>
      <p:ext uri="{BB962C8B-B14F-4D97-AF65-F5344CB8AC3E}">
        <p14:creationId xmlns:p14="http://schemas.microsoft.com/office/powerpoint/2010/main" val="1199290345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E4C27A-CF38-FC75-64EC-09C9E1E42D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64E8C6-77DF-5E95-3071-99ECAAFE1C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A64F84-6A94-54EE-B8A5-AC24249881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099E5-C8CE-47A7-9B1B-9066D69B4176}" type="datetime1">
              <a:rPr lang="en-US" smtClean="0"/>
              <a:t>9/10/24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A06A76-E9A7-09AC-0D3B-7222C49DB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X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A95A3C-EBD6-AC4C-238A-40C4DDEAE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MX" smtClean="0"/>
              <a:t>‹#›</a:t>
            </a:fld>
            <a:endParaRPr lang="en-MX"/>
          </a:p>
        </p:txBody>
      </p:sp>
    </p:spTree>
    <p:extLst>
      <p:ext uri="{BB962C8B-B14F-4D97-AF65-F5344CB8AC3E}">
        <p14:creationId xmlns:p14="http://schemas.microsoft.com/office/powerpoint/2010/main" val="111305100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E910AC2-EC9E-5243-370F-6E8540A2866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775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6BB434-3F9E-8666-CE2D-22A9ACEE6A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01450" cy="871775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03CD28-C7AC-C28A-368A-D525B9B6F8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099E5-C8CE-47A7-9B1B-9066D69B4176}" type="datetime1">
              <a:rPr lang="en-US" smtClean="0"/>
              <a:t>9/10/24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745BDB-2E70-B2CE-396C-4FD4DFDD5A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X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25366D-E763-7BA7-E940-8F10922291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MX" smtClean="0"/>
              <a:t>‹#›</a:t>
            </a:fld>
            <a:endParaRPr lang="en-MX"/>
          </a:p>
        </p:txBody>
      </p:sp>
    </p:spTree>
    <p:extLst>
      <p:ext uri="{BB962C8B-B14F-4D97-AF65-F5344CB8AC3E}">
        <p14:creationId xmlns:p14="http://schemas.microsoft.com/office/powerpoint/2010/main" val="576907562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495116" y="1051619"/>
            <a:ext cx="11379200" cy="3866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513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6011182" y="6716147"/>
            <a:ext cx="6265636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9/10/24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797050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27603" y="134392"/>
            <a:ext cx="3311526" cy="300083"/>
          </a:xfrm>
        </p:spPr>
        <p:txBody>
          <a:bodyPr lIns="0" tIns="0" rIns="0" bIns="0"/>
          <a:lstStyle>
            <a:lvl1pPr>
              <a:defRPr sz="1950" b="0" i="1">
                <a:solidFill>
                  <a:srgbClr val="736AA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4072" y="1672060"/>
            <a:ext cx="13500100" cy="484748"/>
          </a:xfrm>
        </p:spPr>
        <p:txBody>
          <a:bodyPr lIns="0" tIns="0" rIns="0" bIns="0"/>
          <a:lstStyle>
            <a:lvl1pPr>
              <a:defRPr sz="315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9/10/24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416075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1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988BE2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7" name="bg object 17"/>
          <p:cNvSpPr/>
          <p:nvPr/>
        </p:nvSpPr>
        <p:spPr>
          <a:xfrm>
            <a:off x="2448179" y="2368523"/>
            <a:ext cx="12701906" cy="0"/>
          </a:xfrm>
          <a:custGeom>
            <a:avLst/>
            <a:gdLst/>
            <a:ahLst/>
            <a:cxnLst/>
            <a:rect l="l" t="t" r="r" b="b"/>
            <a:pathLst>
              <a:path w="12701905">
                <a:moveTo>
                  <a:pt x="0" y="0"/>
                </a:moveTo>
                <a:lnTo>
                  <a:pt x="12701609" y="0"/>
                </a:lnTo>
              </a:path>
            </a:pathLst>
          </a:custGeom>
          <a:ln w="28575">
            <a:solidFill>
              <a:srgbClr val="E7AFE1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8" name="bg object 18"/>
          <p:cNvSpPr/>
          <p:nvPr/>
        </p:nvSpPr>
        <p:spPr>
          <a:xfrm>
            <a:off x="15092643" y="2325662"/>
            <a:ext cx="57150" cy="85725"/>
          </a:xfrm>
          <a:custGeom>
            <a:avLst/>
            <a:gdLst/>
            <a:ahLst/>
            <a:cxnLst/>
            <a:rect l="l" t="t" r="r" b="b"/>
            <a:pathLst>
              <a:path w="57150" h="85725">
                <a:moveTo>
                  <a:pt x="0" y="0"/>
                </a:moveTo>
                <a:lnTo>
                  <a:pt x="57143" y="42862"/>
                </a:lnTo>
                <a:lnTo>
                  <a:pt x="0" y="85725"/>
                </a:lnTo>
              </a:path>
            </a:pathLst>
          </a:custGeom>
          <a:ln w="28572">
            <a:solidFill>
              <a:srgbClr val="E7AFE1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pic>
        <p:nvPicPr>
          <p:cNvPr id="19" name="bg object 1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274856" y="2"/>
            <a:ext cx="3009900" cy="2257424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792331" y="6623219"/>
            <a:ext cx="5495670" cy="366378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27603" y="134392"/>
            <a:ext cx="3311526" cy="300083"/>
          </a:xfrm>
        </p:spPr>
        <p:txBody>
          <a:bodyPr lIns="0" tIns="0" rIns="0" bIns="0"/>
          <a:lstStyle>
            <a:lvl1pPr>
              <a:defRPr sz="1950" b="0" i="1">
                <a:solidFill>
                  <a:srgbClr val="736AA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24172" y="2657899"/>
            <a:ext cx="7686676" cy="31162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25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1"/>
            <a:ext cx="7955280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9/10/24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837838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988BE2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pic>
        <p:nvPicPr>
          <p:cNvPr id="17" name="bg 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144000" y="2"/>
            <a:ext cx="9144000" cy="1028699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27603" y="134392"/>
            <a:ext cx="3311526" cy="300083"/>
          </a:xfrm>
        </p:spPr>
        <p:txBody>
          <a:bodyPr lIns="0" tIns="0" rIns="0" bIns="0"/>
          <a:lstStyle>
            <a:lvl1pPr>
              <a:defRPr sz="1950" b="0" i="1">
                <a:solidFill>
                  <a:srgbClr val="736AA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9/10/24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623675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988BE2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pic>
        <p:nvPicPr>
          <p:cNvPr id="17" name="bg 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" y="1"/>
            <a:ext cx="5391150" cy="10285088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9/10/24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25564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2BF7C-E070-F488-0ACE-CF81223160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6B57A1-03AB-413E-09E4-E1DD153468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37C8F7-ADB7-7E4E-FFC9-ACED5017B8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6F266-FEEF-46C4-B629-94C8BD3A5DD7}" type="datetime1">
              <a:rPr lang="en-US" smtClean="0"/>
              <a:t>9/10/24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46DA59-7BF6-B97E-7383-3EE47487B9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X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3C16B-13EE-DE28-A293-B4FDA025E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MX" smtClean="0"/>
              <a:t>‹#›</a:t>
            </a:fld>
            <a:endParaRPr lang="en-MX"/>
          </a:p>
        </p:txBody>
      </p:sp>
    </p:spTree>
    <p:extLst>
      <p:ext uri="{BB962C8B-B14F-4D97-AF65-F5344CB8AC3E}">
        <p14:creationId xmlns:p14="http://schemas.microsoft.com/office/powerpoint/2010/main" val="20752971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EB33C7-4808-E00E-0A0D-5827E9A1C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5" y="2564608"/>
            <a:ext cx="15773400" cy="4279106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6A6483-D267-EB6C-C3AC-BEC9612416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5" y="6884195"/>
            <a:ext cx="15773400" cy="2250281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0C0F92-6DB0-1300-E053-46E3920767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099E5-C8CE-47A7-9B1B-9066D69B4176}" type="datetime1">
              <a:rPr lang="en-US" smtClean="0"/>
              <a:t>9/10/24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EB27CF-A9A1-4B28-C7B6-88BD5D0E84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X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12BCCC-A20F-596F-0A39-CF19500837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MX" smtClean="0"/>
              <a:t>‹#›</a:t>
            </a:fld>
            <a:endParaRPr lang="en-MX"/>
          </a:p>
        </p:txBody>
      </p:sp>
    </p:spTree>
    <p:extLst>
      <p:ext uri="{BB962C8B-B14F-4D97-AF65-F5344CB8AC3E}">
        <p14:creationId xmlns:p14="http://schemas.microsoft.com/office/powerpoint/2010/main" val="3327901438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C2B091-3DF4-3532-50AC-5DE4E797F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7A6919-6B50-6897-776F-3BD8A04C499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772400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C0A2C0-6DE2-4D79-5FB6-18E383CE76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58300" y="2738438"/>
            <a:ext cx="7772400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6082B8-FF12-4272-317F-697E0AC799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099E5-C8CE-47A7-9B1B-9066D69B4176}" type="datetime1">
              <a:rPr lang="en-US" smtClean="0"/>
              <a:t>9/10/24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35DE66-3C25-0AF3-DFD1-9FA7506FB2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X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F90403-A50A-4D4A-F1D4-BECAEC2F65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MX" smtClean="0"/>
              <a:t>‹#›</a:t>
            </a:fld>
            <a:endParaRPr lang="en-MX"/>
          </a:p>
        </p:txBody>
      </p:sp>
    </p:spTree>
    <p:extLst>
      <p:ext uri="{BB962C8B-B14F-4D97-AF65-F5344CB8AC3E}">
        <p14:creationId xmlns:p14="http://schemas.microsoft.com/office/powerpoint/2010/main" val="70815444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925D1F-0A1E-1C13-FCC8-31524DCB6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2" y="547688"/>
            <a:ext cx="15773400" cy="198834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6E6F6E-A605-3768-8E3E-6AA1CBB533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9683" y="2521745"/>
            <a:ext cx="7736681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35F595-BA51-2F24-E82C-65E77DFA4C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59683" y="3757613"/>
            <a:ext cx="7736681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A2EC63E-EB2C-0E7C-9CA9-5067D16AE32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258300" y="2521745"/>
            <a:ext cx="7774782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F0393BB-9BFC-A13E-1EA2-53F2D49376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4782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6432A83-9AF4-B07D-1AFB-B2A22D68B7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099E5-C8CE-47A7-9B1B-9066D69B4176}" type="datetime1">
              <a:rPr lang="en-US" smtClean="0"/>
              <a:t>9/10/24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6D22BB0-3A47-FF04-4A34-9075D01CC3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X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942D0F3-B417-D279-9578-A00FA2CFFA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MX" smtClean="0"/>
              <a:t>‹#›</a:t>
            </a:fld>
            <a:endParaRPr lang="en-MX"/>
          </a:p>
        </p:txBody>
      </p:sp>
    </p:spTree>
    <p:extLst>
      <p:ext uri="{BB962C8B-B14F-4D97-AF65-F5344CB8AC3E}">
        <p14:creationId xmlns:p14="http://schemas.microsoft.com/office/powerpoint/2010/main" val="2245138375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2148FF-752D-BBF1-1205-06CE046678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14799CC-F9FC-1791-EED8-15700A374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57F9C-8D84-4964-B6F3-48110EB69CE6}" type="datetime1">
              <a:rPr lang="en-US" smtClean="0"/>
              <a:t>9/10/24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1378CB-BA5F-D3DB-F1B7-BD6F80AE61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X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72246B-B3B9-DA8E-218D-758DFEE6C5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MX" smtClean="0"/>
              <a:t>‹#›</a:t>
            </a:fld>
            <a:endParaRPr lang="en-MX"/>
          </a:p>
        </p:txBody>
      </p:sp>
    </p:spTree>
    <p:extLst>
      <p:ext uri="{BB962C8B-B14F-4D97-AF65-F5344CB8AC3E}">
        <p14:creationId xmlns:p14="http://schemas.microsoft.com/office/powerpoint/2010/main" val="1800342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EB37DA1-F1AB-C61F-AA9F-740D08A2C0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75CA5-D13C-4809-9169-82B44960A7E0}" type="datetime1">
              <a:rPr lang="en-US" smtClean="0"/>
              <a:t>9/10/24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6A706F-A247-C23E-26DD-5C0E97A12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X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17D72F-17A6-227C-D744-EC8DDC035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MX" smtClean="0"/>
              <a:t>‹#›</a:t>
            </a:fld>
            <a:endParaRPr lang="en-MX"/>
          </a:p>
        </p:txBody>
      </p:sp>
    </p:spTree>
    <p:extLst>
      <p:ext uri="{BB962C8B-B14F-4D97-AF65-F5344CB8AC3E}">
        <p14:creationId xmlns:p14="http://schemas.microsoft.com/office/powerpoint/2010/main" val="3522320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3336FE-86FB-770E-C55A-CF39AACEDC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A6DA53-BE0F-F09A-3AB6-F92C846AB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4782" y="1481138"/>
            <a:ext cx="9258300" cy="7310438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6ED203-755B-8563-300F-CC2AE82507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1AAEE9-AE9F-95E0-A6AA-9F11CD3CFB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099E5-C8CE-47A7-9B1B-9066D69B4176}" type="datetime1">
              <a:rPr lang="en-US" smtClean="0"/>
              <a:t>9/10/24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1B6080-9E22-54CE-9C69-8CB4D7F7A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X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7BC004-8027-02E8-D780-6204E8561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MX" smtClean="0"/>
              <a:t>‹#›</a:t>
            </a:fld>
            <a:endParaRPr lang="en-MX"/>
          </a:p>
        </p:txBody>
      </p:sp>
    </p:spTree>
    <p:extLst>
      <p:ext uri="{BB962C8B-B14F-4D97-AF65-F5344CB8AC3E}">
        <p14:creationId xmlns:p14="http://schemas.microsoft.com/office/powerpoint/2010/main" val="3536878347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291ABD-E2AC-97FA-27E7-3BE9DEDE3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3A8C95A-FBCC-9414-6844-191B602553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774782" y="1481138"/>
            <a:ext cx="9258300" cy="7310438"/>
          </a:xfrm>
        </p:spPr>
        <p:txBody>
          <a:bodyPr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B6DBFA-B768-3A13-A6F2-710E7694A8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A84D60-BE00-1DE2-D885-5B6E1580A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099E5-C8CE-47A7-9B1B-9066D69B4176}" type="datetime1">
              <a:rPr lang="en-US" smtClean="0"/>
              <a:t>9/10/24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840163-58A2-3DBE-0398-A9BA2B97F0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X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D5B543-138C-C112-CD5D-C8E110FA5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MX" smtClean="0"/>
              <a:t>‹#›</a:t>
            </a:fld>
            <a:endParaRPr lang="en-MX"/>
          </a:p>
        </p:txBody>
      </p:sp>
    </p:spTree>
    <p:extLst>
      <p:ext uri="{BB962C8B-B14F-4D97-AF65-F5344CB8AC3E}">
        <p14:creationId xmlns:p14="http://schemas.microsoft.com/office/powerpoint/2010/main" val="2014796156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E340449-155C-DAFD-7165-05F6B6CCA8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6C7348-461F-7012-F9C7-B9366F2B74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E1D708-67E7-4934-4CAB-2CAC6335E4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F099E5-C8CE-47A7-9B1B-9066D69B4176}" type="datetime1">
              <a:rPr lang="en-US" smtClean="0"/>
              <a:t>9/10/24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5330DF-68AE-7987-B681-692E7846EF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MX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9C3508-A465-5F2C-3141-514737997F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MX" smtClean="0"/>
              <a:t>‹#›</a:t>
            </a:fld>
            <a:endParaRPr lang="en-MX"/>
          </a:p>
        </p:txBody>
      </p:sp>
    </p:spTree>
    <p:extLst>
      <p:ext uri="{BB962C8B-B14F-4D97-AF65-F5344CB8AC3E}">
        <p14:creationId xmlns:p14="http://schemas.microsoft.com/office/powerpoint/2010/main" val="1033637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hf hdr="0" ftr="0" dt="0"/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MX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988BE2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27603" y="134391"/>
            <a:ext cx="3311526" cy="4001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00" b="0" i="1">
                <a:solidFill>
                  <a:srgbClr val="736AA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4072" y="1672060"/>
            <a:ext cx="13500100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2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217920" y="9566911"/>
            <a:ext cx="5852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914400" y="9566911"/>
            <a:ext cx="42062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9/10/24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3167362" y="9566911"/>
            <a:ext cx="42062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96206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8288000" cy="10288800"/>
            <a:chOff x="0" y="0"/>
            <a:chExt cx="18288000" cy="10287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8287999" cy="10286999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2302136" y="3509342"/>
              <a:ext cx="13688060" cy="0"/>
            </a:xfrm>
            <a:custGeom>
              <a:avLst/>
              <a:gdLst/>
              <a:ahLst/>
              <a:cxnLst/>
              <a:rect l="l" t="t" r="r" b="b"/>
              <a:pathLst>
                <a:path w="13688060">
                  <a:moveTo>
                    <a:pt x="0" y="0"/>
                  </a:moveTo>
                  <a:lnTo>
                    <a:pt x="13687447" y="0"/>
                  </a:lnTo>
                </a:path>
              </a:pathLst>
            </a:custGeom>
            <a:ln w="476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5112386" y="3153053"/>
            <a:ext cx="8054975" cy="462549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80110" marR="5080" indent="-868044">
              <a:lnSpc>
                <a:spcPct val="116599"/>
              </a:lnSpc>
              <a:spcBef>
                <a:spcPts val="95"/>
              </a:spcBef>
            </a:pPr>
            <a:r>
              <a:rPr sz="13400" b="1" spc="875" dirty="0">
                <a:solidFill>
                  <a:srgbClr val="FFFFFF"/>
                </a:solidFill>
                <a:latin typeface="Arial"/>
                <a:cs typeface="Arial"/>
              </a:rPr>
              <a:t>G</a:t>
            </a:r>
            <a:r>
              <a:rPr sz="13400" b="1" spc="869" dirty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sz="13400" b="1" spc="1855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13400" b="1" spc="1540" dirty="0">
                <a:solidFill>
                  <a:srgbClr val="FFFFFF"/>
                </a:solidFill>
                <a:latin typeface="Arial"/>
                <a:cs typeface="Arial"/>
              </a:rPr>
              <a:t>B</a:t>
            </a:r>
            <a:r>
              <a:rPr sz="13400" b="1" spc="1555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13400" b="1" spc="-50" dirty="0">
                <a:solidFill>
                  <a:srgbClr val="FFFFFF"/>
                </a:solidFill>
                <a:latin typeface="Arial"/>
                <a:cs typeface="Arial"/>
              </a:rPr>
              <a:t>L  </a:t>
            </a:r>
            <a:r>
              <a:rPr sz="13400" b="1" spc="969" dirty="0">
                <a:solidFill>
                  <a:srgbClr val="FFFFFF"/>
                </a:solidFill>
                <a:latin typeface="Arial"/>
                <a:cs typeface="Arial"/>
              </a:rPr>
              <a:t>TAXE</a:t>
            </a:r>
            <a:r>
              <a:rPr lang="en-US" sz="13400" b="1" spc="969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75" dirty="0"/>
              <a:t>A</a:t>
            </a:r>
            <a:r>
              <a:rPr spc="15" dirty="0"/>
              <a:t>L</a:t>
            </a:r>
            <a:r>
              <a:rPr spc="-40" dirty="0"/>
              <a:t>I</a:t>
            </a:r>
            <a:r>
              <a:rPr spc="-320" dirty="0"/>
              <a:t>C</a:t>
            </a:r>
            <a:r>
              <a:rPr spc="-180" dirty="0"/>
              <a:t>E</a:t>
            </a:r>
            <a:r>
              <a:rPr spc="-204" dirty="0"/>
              <a:t>A</a:t>
            </a:r>
            <a:r>
              <a:rPr spc="-160" dirty="0"/>
              <a:t> </a:t>
            </a:r>
            <a:r>
              <a:rPr spc="-320" dirty="0"/>
              <a:t>C</a:t>
            </a:r>
            <a:r>
              <a:rPr spc="-175" dirty="0"/>
              <a:t>A</a:t>
            </a:r>
            <a:r>
              <a:rPr spc="-229" dirty="0"/>
              <a:t>S</a:t>
            </a:r>
            <a:r>
              <a:rPr spc="-125" dirty="0"/>
              <a:t>T</a:t>
            </a:r>
            <a:r>
              <a:rPr spc="-180" dirty="0"/>
              <a:t>E</a:t>
            </a:r>
            <a:r>
              <a:rPr spc="15" dirty="0"/>
              <a:t>LL</a:t>
            </a:r>
            <a:r>
              <a:rPr spc="-175" dirty="0"/>
              <a:t>A</a:t>
            </a:r>
            <a:r>
              <a:rPr spc="-150" dirty="0"/>
              <a:t>N</a:t>
            </a:r>
            <a:r>
              <a:rPr spc="-425" dirty="0"/>
              <a:t>O</a:t>
            </a:r>
            <a:r>
              <a:rPr spc="-260" dirty="0"/>
              <a:t>S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17A7F099-EE19-49B5-82C0-1099CEA86D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167361" y="9566910"/>
            <a:ext cx="4206240" cy="276999"/>
          </a:xfrm>
        </p:spPr>
        <p:txBody>
          <a:bodyPr/>
          <a:lstStyle/>
          <a:p>
            <a:fld id="{B6F15528-21DE-4FAA-801E-634DDDAF4B2B}" type="slidenum">
              <a:rPr lang="en-US" b="1" smtClean="0">
                <a:solidFill>
                  <a:schemeClr val="tx1"/>
                </a:solidFill>
              </a:rPr>
              <a:t>1</a:t>
            </a:fld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276E39B-CC26-5ACA-4E1F-64B2913C4F7A}"/>
              </a:ext>
            </a:extLst>
          </p:cNvPr>
          <p:cNvSpPr txBox="1"/>
          <p:nvPr/>
        </p:nvSpPr>
        <p:spPr>
          <a:xfrm>
            <a:off x="7879733" y="7778550"/>
            <a:ext cx="2520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</a:rPr>
              <a:t>FOR GHI </a:t>
            </a:r>
          </a:p>
        </p:txBody>
      </p:sp>
      <p:pic>
        <p:nvPicPr>
          <p:cNvPr id="8" name="Picture 7" descr="A rainbow colored airplane flying over water&#10;&#10;Description automatically generated">
            <a:extLst>
              <a:ext uri="{FF2B5EF4-FFF2-40B4-BE49-F238E27FC236}">
                <a16:creationId xmlns:a16="http://schemas.microsoft.com/office/drawing/2014/main" id="{40E476DF-9FDB-8053-CB7B-69989C20D5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01900" y="-9646"/>
            <a:ext cx="3086100" cy="2044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277D00-604C-FA52-4E81-2D5D731CC0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A6444475-89CF-D11F-6C9C-EB6315D6323F}"/>
              </a:ext>
            </a:extLst>
          </p:cNvPr>
          <p:cNvSpPr/>
          <p:nvPr/>
        </p:nvSpPr>
        <p:spPr>
          <a:xfrm>
            <a:off x="4119245" y="643436"/>
            <a:ext cx="10049510" cy="0"/>
          </a:xfrm>
          <a:custGeom>
            <a:avLst/>
            <a:gdLst/>
            <a:ahLst/>
            <a:cxnLst/>
            <a:rect l="l" t="t" r="r" b="b"/>
            <a:pathLst>
              <a:path w="10049510">
                <a:moveTo>
                  <a:pt x="0" y="0"/>
                </a:moveTo>
                <a:lnTo>
                  <a:pt x="10048938" y="0"/>
                </a:lnTo>
              </a:path>
            </a:pathLst>
          </a:custGeom>
          <a:ln w="47624">
            <a:solidFill>
              <a:srgbClr val="736A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C56CF56D-FA30-5581-5DC4-BCDBE14ACDF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743400" y="779538"/>
            <a:ext cx="10978405" cy="1881541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algn="ctr">
              <a:lnSpc>
                <a:spcPts val="7120"/>
              </a:lnSpc>
              <a:spcBef>
                <a:spcPts val="135"/>
              </a:spcBef>
              <a:tabLst>
                <a:tab pos="4761230" algn="l"/>
              </a:tabLst>
            </a:pPr>
            <a:r>
              <a:rPr lang="en-US" sz="8000" b="1" dirty="0">
                <a:solidFill>
                  <a:srgbClr val="6F5DB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Who is a US connected person? Continued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9739917-522A-E6C3-ACB4-AA00C4FCDA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10</a:t>
            </a:fld>
            <a:endParaRPr lang="en-US"/>
          </a:p>
        </p:txBody>
      </p:sp>
      <p:sp>
        <p:nvSpPr>
          <p:cNvPr id="25" name="object 25">
            <a:extLst>
              <a:ext uri="{FF2B5EF4-FFF2-40B4-BE49-F238E27FC236}">
                <a16:creationId xmlns:a16="http://schemas.microsoft.com/office/drawing/2014/main" id="{C383B3E9-1DE1-BEE7-9B9D-5E3D8476495C}"/>
              </a:ext>
            </a:extLst>
          </p:cNvPr>
          <p:cNvSpPr txBox="1"/>
          <p:nvPr/>
        </p:nvSpPr>
        <p:spPr>
          <a:xfrm>
            <a:off x="227601" y="134390"/>
            <a:ext cx="3311525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i="1" spc="-175" dirty="0">
                <a:solidFill>
                  <a:srgbClr val="736AAA"/>
                </a:solidFill>
                <a:latin typeface="Arial"/>
                <a:cs typeface="Arial"/>
              </a:rPr>
              <a:t>A</a:t>
            </a:r>
            <a:r>
              <a:rPr sz="2600" i="1" spc="15" dirty="0">
                <a:solidFill>
                  <a:srgbClr val="736AAA"/>
                </a:solidFill>
                <a:latin typeface="Arial"/>
                <a:cs typeface="Arial"/>
              </a:rPr>
              <a:t>L</a:t>
            </a:r>
            <a:r>
              <a:rPr sz="2600" i="1" spc="-40" dirty="0">
                <a:solidFill>
                  <a:srgbClr val="736AAA"/>
                </a:solidFill>
                <a:latin typeface="Arial"/>
                <a:cs typeface="Arial"/>
              </a:rPr>
              <a:t>I</a:t>
            </a:r>
            <a:r>
              <a:rPr sz="2600" i="1" spc="-320" dirty="0">
                <a:solidFill>
                  <a:srgbClr val="736AAA"/>
                </a:solidFill>
                <a:latin typeface="Arial"/>
                <a:cs typeface="Arial"/>
              </a:rPr>
              <a:t>C</a:t>
            </a:r>
            <a:r>
              <a:rPr sz="2600" i="1" spc="-180" dirty="0">
                <a:solidFill>
                  <a:srgbClr val="736AAA"/>
                </a:solidFill>
                <a:latin typeface="Arial"/>
                <a:cs typeface="Arial"/>
              </a:rPr>
              <a:t>E</a:t>
            </a:r>
            <a:r>
              <a:rPr sz="2600" i="1" spc="-204" dirty="0">
                <a:solidFill>
                  <a:srgbClr val="736AAA"/>
                </a:solidFill>
                <a:latin typeface="Arial"/>
                <a:cs typeface="Arial"/>
              </a:rPr>
              <a:t>A</a:t>
            </a:r>
            <a:r>
              <a:rPr sz="2600" i="1" spc="-16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2600" i="1" spc="-320" dirty="0">
                <a:solidFill>
                  <a:srgbClr val="736AAA"/>
                </a:solidFill>
                <a:latin typeface="Arial"/>
                <a:cs typeface="Arial"/>
              </a:rPr>
              <a:t>C</a:t>
            </a:r>
            <a:r>
              <a:rPr sz="2600" i="1" spc="-175" dirty="0">
                <a:solidFill>
                  <a:srgbClr val="736AAA"/>
                </a:solidFill>
                <a:latin typeface="Arial"/>
                <a:cs typeface="Arial"/>
              </a:rPr>
              <a:t>A</a:t>
            </a:r>
            <a:r>
              <a:rPr sz="2600" i="1" spc="-229" dirty="0">
                <a:solidFill>
                  <a:srgbClr val="736AAA"/>
                </a:solidFill>
                <a:latin typeface="Arial"/>
                <a:cs typeface="Arial"/>
              </a:rPr>
              <a:t>S</a:t>
            </a:r>
            <a:r>
              <a:rPr sz="2600" i="1" spc="-125" dirty="0">
                <a:solidFill>
                  <a:srgbClr val="736AAA"/>
                </a:solidFill>
                <a:latin typeface="Arial"/>
                <a:cs typeface="Arial"/>
              </a:rPr>
              <a:t>T</a:t>
            </a:r>
            <a:r>
              <a:rPr sz="2600" i="1" spc="-180" dirty="0">
                <a:solidFill>
                  <a:srgbClr val="736AAA"/>
                </a:solidFill>
                <a:latin typeface="Arial"/>
                <a:cs typeface="Arial"/>
              </a:rPr>
              <a:t>E</a:t>
            </a:r>
            <a:r>
              <a:rPr sz="2600" i="1" spc="15" dirty="0">
                <a:solidFill>
                  <a:srgbClr val="736AAA"/>
                </a:solidFill>
                <a:latin typeface="Arial"/>
                <a:cs typeface="Arial"/>
              </a:rPr>
              <a:t>LL</a:t>
            </a:r>
            <a:r>
              <a:rPr sz="2600" i="1" spc="-175" dirty="0">
                <a:solidFill>
                  <a:srgbClr val="736AAA"/>
                </a:solidFill>
                <a:latin typeface="Arial"/>
                <a:cs typeface="Arial"/>
              </a:rPr>
              <a:t>A</a:t>
            </a:r>
            <a:r>
              <a:rPr sz="2600" i="1" spc="-150" dirty="0">
                <a:solidFill>
                  <a:srgbClr val="736AAA"/>
                </a:solidFill>
                <a:latin typeface="Arial"/>
                <a:cs typeface="Arial"/>
              </a:rPr>
              <a:t>N</a:t>
            </a:r>
            <a:r>
              <a:rPr sz="2600" i="1" spc="-425" dirty="0">
                <a:solidFill>
                  <a:srgbClr val="736AAA"/>
                </a:solidFill>
                <a:latin typeface="Arial"/>
                <a:cs typeface="Arial"/>
              </a:rPr>
              <a:t>O</a:t>
            </a:r>
            <a:r>
              <a:rPr sz="2600" i="1" spc="-260" dirty="0">
                <a:solidFill>
                  <a:srgbClr val="736AAA"/>
                </a:solidFill>
                <a:latin typeface="Arial"/>
                <a:cs typeface="Arial"/>
              </a:rPr>
              <a:t>S</a:t>
            </a:r>
            <a:endParaRPr sz="2600" dirty="0">
              <a:latin typeface="Arial"/>
              <a:cs typeface="Arial"/>
            </a:endParaRPr>
          </a:p>
        </p:txBody>
      </p:sp>
      <p:sp>
        <p:nvSpPr>
          <p:cNvPr id="32" name="object 3">
            <a:extLst>
              <a:ext uri="{FF2B5EF4-FFF2-40B4-BE49-F238E27FC236}">
                <a16:creationId xmlns:a16="http://schemas.microsoft.com/office/drawing/2014/main" id="{ED3409B0-1755-B1D3-E5B0-6C0D4C58D4EA}"/>
              </a:ext>
            </a:extLst>
          </p:cNvPr>
          <p:cNvSpPr/>
          <p:nvPr/>
        </p:nvSpPr>
        <p:spPr>
          <a:xfrm>
            <a:off x="4207847" y="2983260"/>
            <a:ext cx="10049510" cy="0"/>
          </a:xfrm>
          <a:custGeom>
            <a:avLst/>
            <a:gdLst/>
            <a:ahLst/>
            <a:cxnLst/>
            <a:rect l="l" t="t" r="r" b="b"/>
            <a:pathLst>
              <a:path w="10049510">
                <a:moveTo>
                  <a:pt x="0" y="0"/>
                </a:moveTo>
                <a:lnTo>
                  <a:pt x="10048938" y="0"/>
                </a:lnTo>
              </a:path>
            </a:pathLst>
          </a:custGeom>
          <a:ln w="47624">
            <a:solidFill>
              <a:srgbClr val="736A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5CF3D70-A8B7-5BCA-A295-AC53CABB3A05}"/>
              </a:ext>
            </a:extLst>
          </p:cNvPr>
          <p:cNvSpPr txBox="1">
            <a:spLocks/>
          </p:cNvSpPr>
          <p:nvPr/>
        </p:nvSpPr>
        <p:spPr>
          <a:xfrm>
            <a:off x="719064" y="3787535"/>
            <a:ext cx="15104121" cy="61646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1371600" rtl="0" eaLnBrk="1" latinLnBrk="0" hangingPunct="1">
              <a:lnSpc>
                <a:spcPct val="90000"/>
              </a:lnSpc>
              <a:spcBef>
                <a:spcPts val="1500"/>
              </a:spcBef>
              <a:buFont typeface="Arial" panose="020B0604020202020204" pitchFamily="34" charset="0"/>
              <a:buChar char="•"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000" b="1" dirty="0">
                <a:solidFill>
                  <a:srgbClr val="6F5DB0"/>
                </a:solidFill>
              </a:rPr>
              <a:t>[</a:t>
            </a:r>
            <a:r>
              <a:rPr lang="en-US" sz="2000" b="1" dirty="0" err="1">
                <a:solidFill>
                  <a:srgbClr val="6F5DB0"/>
                </a:solidFill>
              </a:rPr>
              <a:t>Español</a:t>
            </a:r>
            <a:r>
              <a:rPr lang="en-US" sz="2000" b="1" dirty="0">
                <a:solidFill>
                  <a:srgbClr val="6F5DB0"/>
                </a:solidFill>
              </a:rPr>
              <a:t>: ¿</a:t>
            </a:r>
            <a:r>
              <a:rPr lang="en-US" sz="2000" b="1" dirty="0" err="1">
                <a:solidFill>
                  <a:srgbClr val="6F5DB0"/>
                </a:solidFill>
              </a:rPr>
              <a:t>Quién</a:t>
            </a:r>
            <a:r>
              <a:rPr lang="en-US" sz="2000" b="1" dirty="0">
                <a:solidFill>
                  <a:srgbClr val="6F5DB0"/>
                </a:solidFill>
              </a:rPr>
              <a:t> es </a:t>
            </a:r>
            <a:r>
              <a:rPr lang="en-US" sz="2000" b="1" dirty="0" err="1">
                <a:solidFill>
                  <a:srgbClr val="6F5DB0"/>
                </a:solidFill>
              </a:rPr>
              <a:t>una</a:t>
            </a:r>
            <a:r>
              <a:rPr lang="en-US" sz="2000" b="1" dirty="0">
                <a:solidFill>
                  <a:srgbClr val="6F5DB0"/>
                </a:solidFill>
              </a:rPr>
              <a:t> persona </a:t>
            </a:r>
            <a:r>
              <a:rPr lang="en-US" sz="2000" b="1" dirty="0" err="1">
                <a:solidFill>
                  <a:srgbClr val="6F5DB0"/>
                </a:solidFill>
              </a:rPr>
              <a:t>conectada</a:t>
            </a:r>
            <a:r>
              <a:rPr lang="en-US" sz="2000" b="1" dirty="0">
                <a:solidFill>
                  <a:srgbClr val="6F5DB0"/>
                </a:solidFill>
              </a:rPr>
              <a:t> con EE.UU.?]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dirty="0"/>
              <a:t>• </a:t>
            </a:r>
            <a:r>
              <a:rPr lang="en-US" sz="2000" dirty="0" err="1"/>
              <a:t>Ciudadanos</a:t>
            </a:r>
            <a:endParaRPr lang="en-US" sz="20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dirty="0"/>
              <a:t>  - </a:t>
            </a:r>
            <a:r>
              <a:rPr lang="en-US" sz="2000" dirty="0" err="1"/>
              <a:t>Nacidos</a:t>
            </a:r>
            <a:r>
              <a:rPr lang="en-US" sz="2000" dirty="0"/>
              <a:t> </a:t>
            </a:r>
            <a:r>
              <a:rPr lang="en-US" sz="2000" dirty="0" err="1"/>
              <a:t>en</a:t>
            </a:r>
            <a:r>
              <a:rPr lang="en-US" sz="2000" dirty="0"/>
              <a:t> EE.UU.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dirty="0"/>
              <a:t>• </a:t>
            </a:r>
            <a:r>
              <a:rPr lang="en-US" sz="2000" dirty="0" err="1"/>
              <a:t>Nacidos</a:t>
            </a:r>
            <a:r>
              <a:rPr lang="en-US" sz="2000" dirty="0"/>
              <a:t> </a:t>
            </a:r>
            <a:r>
              <a:rPr lang="en-US" sz="2000" dirty="0" err="1"/>
              <a:t>fuera</a:t>
            </a:r>
            <a:r>
              <a:rPr lang="en-US" sz="2000" dirty="0"/>
              <a:t> de EE.UU. con un padre </a:t>
            </a:r>
            <a:r>
              <a:rPr lang="en-US" sz="2000" dirty="0" err="1"/>
              <a:t>ciudadano</a:t>
            </a:r>
            <a:r>
              <a:rPr lang="en-US" sz="2000" dirty="0"/>
              <a:t> </a:t>
            </a:r>
            <a:r>
              <a:rPr lang="en-US" sz="2000" dirty="0" err="1"/>
              <a:t>estadounidense</a:t>
            </a:r>
            <a:endParaRPr lang="en-US" sz="20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dirty="0"/>
              <a:t>  - </a:t>
            </a:r>
            <a:r>
              <a:rPr lang="en-US" sz="2000" dirty="0" err="1"/>
              <a:t>Pasaporte</a:t>
            </a:r>
            <a:r>
              <a:rPr lang="en-US" sz="2000" dirty="0"/>
              <a:t> </a:t>
            </a:r>
            <a:r>
              <a:rPr lang="en-US" sz="2000" dirty="0" err="1"/>
              <a:t>irrelevante</a:t>
            </a:r>
            <a:endParaRPr lang="en-US" sz="20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dirty="0"/>
              <a:t>  - </a:t>
            </a:r>
            <a:r>
              <a:rPr lang="en-US" sz="2000" dirty="0" err="1"/>
              <a:t>Contribuyentes</a:t>
            </a:r>
            <a:r>
              <a:rPr lang="en-US" sz="2000" dirty="0"/>
              <a:t> </a:t>
            </a:r>
            <a:r>
              <a:rPr lang="en-US" sz="2000" dirty="0" err="1"/>
              <a:t>desde</a:t>
            </a:r>
            <a:r>
              <a:rPr lang="en-US" sz="2000" dirty="0"/>
              <a:t> </a:t>
            </a:r>
            <a:r>
              <a:rPr lang="en-US" sz="2000" dirty="0" err="1"/>
              <a:t>el</a:t>
            </a:r>
            <a:r>
              <a:rPr lang="en-US" sz="2000" dirty="0"/>
              <a:t> </a:t>
            </a:r>
            <a:r>
              <a:rPr lang="en-US" sz="2000" dirty="0" err="1"/>
              <a:t>nacimiento</a:t>
            </a:r>
            <a:endParaRPr lang="en-US" sz="20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dirty="0"/>
              <a:t>• </a:t>
            </a:r>
            <a:r>
              <a:rPr lang="en-US" sz="2000" dirty="0" err="1"/>
              <a:t>Titulares</a:t>
            </a:r>
            <a:r>
              <a:rPr lang="en-US" sz="2000" dirty="0"/>
              <a:t> de </a:t>
            </a:r>
            <a:r>
              <a:rPr lang="en-US" sz="2000" dirty="0" err="1"/>
              <a:t>Tarjeta</a:t>
            </a:r>
            <a:r>
              <a:rPr lang="en-US" sz="2000" dirty="0"/>
              <a:t> Verde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dirty="0"/>
              <a:t>  - Ya sea que </a:t>
            </a:r>
            <a:r>
              <a:rPr lang="en-US" sz="2000" dirty="0" err="1"/>
              <a:t>esté</a:t>
            </a:r>
            <a:r>
              <a:rPr lang="en-US" sz="2000" dirty="0"/>
              <a:t> </a:t>
            </a:r>
            <a:r>
              <a:rPr lang="en-US" sz="2000" dirty="0" err="1"/>
              <a:t>expirada</a:t>
            </a:r>
            <a:r>
              <a:rPr lang="en-US" sz="2000" dirty="0"/>
              <a:t> o no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dirty="0"/>
              <a:t>• </a:t>
            </a:r>
            <a:r>
              <a:rPr lang="en-US" sz="2000" dirty="0" err="1"/>
              <a:t>Residentes</a:t>
            </a:r>
            <a:r>
              <a:rPr lang="en-US" sz="2000" dirty="0"/>
              <a:t> </a:t>
            </a:r>
            <a:r>
              <a:rPr lang="en-US" sz="2000" dirty="0" err="1"/>
              <a:t>Fiscales</a:t>
            </a:r>
            <a:endParaRPr lang="en-US" sz="20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dirty="0"/>
              <a:t>  - </a:t>
            </a:r>
            <a:r>
              <a:rPr lang="en-US" sz="2000" dirty="0" err="1"/>
              <a:t>Prueba</a:t>
            </a:r>
            <a:r>
              <a:rPr lang="en-US" sz="2000" dirty="0"/>
              <a:t> de </a:t>
            </a:r>
            <a:r>
              <a:rPr lang="en-US" sz="2000" dirty="0" err="1"/>
              <a:t>Presencia</a:t>
            </a:r>
            <a:r>
              <a:rPr lang="en-US" sz="2000" dirty="0"/>
              <a:t> </a:t>
            </a:r>
            <a:r>
              <a:rPr lang="en-US" sz="2000" dirty="0" err="1"/>
              <a:t>Sustancial</a:t>
            </a:r>
            <a:endParaRPr lang="en-US" sz="20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dirty="0"/>
              <a:t>• Si </a:t>
            </a:r>
            <a:r>
              <a:rPr lang="en-US" sz="2000" dirty="0" err="1"/>
              <a:t>alguien</a:t>
            </a:r>
            <a:r>
              <a:rPr lang="en-US" sz="2000" dirty="0"/>
              <a:t> </a:t>
            </a:r>
            <a:r>
              <a:rPr lang="en-US" sz="2000" dirty="0" err="1"/>
              <a:t>en</a:t>
            </a:r>
            <a:r>
              <a:rPr lang="en-US" sz="2000" dirty="0"/>
              <a:t> </a:t>
            </a:r>
            <a:r>
              <a:rPr lang="en-US" sz="2000" dirty="0" err="1"/>
              <a:t>su</a:t>
            </a:r>
            <a:r>
              <a:rPr lang="en-US" sz="2000" dirty="0"/>
              <a:t> </a:t>
            </a:r>
            <a:r>
              <a:rPr lang="en-US" sz="2000" dirty="0" err="1"/>
              <a:t>familia</a:t>
            </a:r>
            <a:r>
              <a:rPr lang="en-US" sz="2000" dirty="0"/>
              <a:t> </a:t>
            </a:r>
            <a:r>
              <a:rPr lang="en-US" sz="2000" dirty="0" err="1"/>
              <a:t>inmediata</a:t>
            </a:r>
            <a:r>
              <a:rPr lang="en-US" sz="2000" dirty="0"/>
              <a:t> es </a:t>
            </a:r>
            <a:r>
              <a:rPr lang="en-US" sz="2000" dirty="0" err="1"/>
              <a:t>ciudadano</a:t>
            </a:r>
            <a:r>
              <a:rPr lang="en-US" sz="2000" dirty="0"/>
              <a:t> </a:t>
            </a:r>
            <a:r>
              <a:rPr lang="en-US" sz="2000" dirty="0" err="1"/>
              <a:t>estadounidense</a:t>
            </a:r>
            <a:r>
              <a:rPr lang="en-US" sz="2000" dirty="0"/>
              <a:t> (padre, </a:t>
            </a:r>
            <a:r>
              <a:rPr lang="en-US" sz="2000" dirty="0" err="1"/>
              <a:t>cónyuge</a:t>
            </a:r>
            <a:r>
              <a:rPr lang="en-US" sz="2000" dirty="0"/>
              <a:t>, </a:t>
            </a:r>
            <a:r>
              <a:rPr lang="en-US" sz="2000" dirty="0" err="1"/>
              <a:t>hijo</a:t>
            </a:r>
            <a:r>
              <a:rPr lang="en-US" sz="2000" dirty="0"/>
              <a:t>)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dirty="0"/>
              <a:t>• Si </a:t>
            </a:r>
            <a:r>
              <a:rPr lang="en-US" sz="2000" dirty="0" err="1"/>
              <a:t>comparte</a:t>
            </a:r>
            <a:r>
              <a:rPr lang="en-US" sz="2000" dirty="0"/>
              <a:t> la </a:t>
            </a:r>
            <a:r>
              <a:rPr lang="en-US" sz="2000" dirty="0" err="1"/>
              <a:t>propiedad</a:t>
            </a:r>
            <a:r>
              <a:rPr lang="en-US" sz="2000" dirty="0"/>
              <a:t> de un </a:t>
            </a:r>
            <a:r>
              <a:rPr lang="en-US" sz="2000" dirty="0" err="1"/>
              <a:t>negocio</a:t>
            </a:r>
            <a:r>
              <a:rPr lang="en-US" sz="2000" dirty="0"/>
              <a:t> con un </a:t>
            </a:r>
            <a:r>
              <a:rPr lang="en-US" sz="2000" dirty="0" err="1"/>
              <a:t>residente</a:t>
            </a:r>
            <a:r>
              <a:rPr lang="en-US" sz="2000" dirty="0"/>
              <a:t> fiscal de EE.UU.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dirty="0"/>
              <a:t>• Si es un </a:t>
            </a:r>
            <a:r>
              <a:rPr lang="en-US" sz="2000" dirty="0" err="1"/>
              <a:t>ciudadano</a:t>
            </a:r>
            <a:r>
              <a:rPr lang="en-US" sz="2000" dirty="0"/>
              <a:t> o </a:t>
            </a:r>
            <a:r>
              <a:rPr lang="en-US" sz="2000" dirty="0" err="1"/>
              <a:t>residente</a:t>
            </a:r>
            <a:r>
              <a:rPr lang="en-US" sz="2000" dirty="0"/>
              <a:t> no </a:t>
            </a:r>
            <a:r>
              <a:rPr lang="en-US" sz="2000" dirty="0" err="1"/>
              <a:t>estadounidense</a:t>
            </a:r>
            <a:r>
              <a:rPr lang="en-US" sz="2000" dirty="0"/>
              <a:t> y </a:t>
            </a:r>
            <a:r>
              <a:rPr lang="en-US" sz="2000" dirty="0" err="1"/>
              <a:t>posee</a:t>
            </a:r>
            <a:r>
              <a:rPr lang="en-US" sz="2000" dirty="0"/>
              <a:t> </a:t>
            </a:r>
            <a:r>
              <a:rPr lang="en-US" sz="2000" dirty="0" err="1"/>
              <a:t>bienes</a:t>
            </a:r>
            <a:r>
              <a:rPr lang="en-US" sz="2000" dirty="0"/>
              <a:t> </a:t>
            </a:r>
            <a:r>
              <a:rPr lang="en-US" sz="2000" dirty="0" err="1"/>
              <a:t>situados</a:t>
            </a:r>
            <a:r>
              <a:rPr lang="en-US" sz="2000" dirty="0"/>
              <a:t> </a:t>
            </a:r>
            <a:r>
              <a:rPr lang="en-US" sz="2000" dirty="0" err="1"/>
              <a:t>en</a:t>
            </a:r>
            <a:r>
              <a:rPr lang="en-US" sz="2000" dirty="0"/>
              <a:t> EE.UU. (</a:t>
            </a:r>
            <a:r>
              <a:rPr lang="en-US" sz="2000" dirty="0" err="1"/>
              <a:t>inmuebles</a:t>
            </a:r>
            <a:r>
              <a:rPr lang="en-US" sz="2000" dirty="0"/>
              <a:t>, </a:t>
            </a:r>
            <a:r>
              <a:rPr lang="en-US" sz="2000" dirty="0" err="1"/>
              <a:t>acciones</a:t>
            </a:r>
            <a:r>
              <a:rPr lang="en-US" sz="2000" dirty="0"/>
              <a:t> de </a:t>
            </a:r>
            <a:r>
              <a:rPr lang="en-US" sz="2000" dirty="0" err="1"/>
              <a:t>empresas</a:t>
            </a:r>
            <a:r>
              <a:rPr lang="en-US" sz="2000" dirty="0"/>
              <a:t> de EE.UU., etc.)</a:t>
            </a:r>
          </a:p>
        </p:txBody>
      </p:sp>
      <p:pic>
        <p:nvPicPr>
          <p:cNvPr id="13" name="Picture 12" descr="A rainbow colored airplane flying over water&#10;&#10;Description automatically generated">
            <a:extLst>
              <a:ext uri="{FF2B5EF4-FFF2-40B4-BE49-F238E27FC236}">
                <a16:creationId xmlns:a16="http://schemas.microsoft.com/office/drawing/2014/main" id="{61CE8FD3-E6A4-2023-CABF-BA2F482242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01900" y="-9646"/>
            <a:ext cx="3086100" cy="204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4299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CA0CB5-A13E-1081-A330-6B96902945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2C0186BF-A3B6-34AB-A70B-A51F79491E4D}"/>
              </a:ext>
            </a:extLst>
          </p:cNvPr>
          <p:cNvSpPr/>
          <p:nvPr/>
        </p:nvSpPr>
        <p:spPr>
          <a:xfrm>
            <a:off x="4119245" y="643436"/>
            <a:ext cx="10049510" cy="0"/>
          </a:xfrm>
          <a:custGeom>
            <a:avLst/>
            <a:gdLst/>
            <a:ahLst/>
            <a:cxnLst/>
            <a:rect l="l" t="t" r="r" b="b"/>
            <a:pathLst>
              <a:path w="10049510">
                <a:moveTo>
                  <a:pt x="0" y="0"/>
                </a:moveTo>
                <a:lnTo>
                  <a:pt x="10048938" y="0"/>
                </a:lnTo>
              </a:path>
            </a:pathLst>
          </a:custGeom>
          <a:ln w="47624">
            <a:solidFill>
              <a:srgbClr val="736A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A0858455-244B-1D71-10E6-7631F8DA18F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743400" y="779538"/>
            <a:ext cx="10978405" cy="1881541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algn="ctr">
              <a:lnSpc>
                <a:spcPts val="7120"/>
              </a:lnSpc>
              <a:spcBef>
                <a:spcPts val="135"/>
              </a:spcBef>
              <a:tabLst>
                <a:tab pos="4761230" algn="l"/>
              </a:tabLst>
            </a:pPr>
            <a:r>
              <a:rPr lang="en-US" sz="8000" b="1" dirty="0">
                <a:solidFill>
                  <a:srgbClr val="6F5DB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Who is a US connected person? Continued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7EFBAF9-8B0D-0FF1-059D-3C309C89D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11</a:t>
            </a:fld>
            <a:endParaRPr lang="en-US"/>
          </a:p>
        </p:txBody>
      </p:sp>
      <p:sp>
        <p:nvSpPr>
          <p:cNvPr id="25" name="object 25">
            <a:extLst>
              <a:ext uri="{FF2B5EF4-FFF2-40B4-BE49-F238E27FC236}">
                <a16:creationId xmlns:a16="http://schemas.microsoft.com/office/drawing/2014/main" id="{37E917A0-DED2-DDB8-FFBC-A5BC31DCC3E4}"/>
              </a:ext>
            </a:extLst>
          </p:cNvPr>
          <p:cNvSpPr txBox="1"/>
          <p:nvPr/>
        </p:nvSpPr>
        <p:spPr>
          <a:xfrm>
            <a:off x="227601" y="134390"/>
            <a:ext cx="3311525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i="1" spc="-175" dirty="0">
                <a:solidFill>
                  <a:srgbClr val="736AAA"/>
                </a:solidFill>
                <a:latin typeface="Arial"/>
                <a:cs typeface="Arial"/>
              </a:rPr>
              <a:t>A</a:t>
            </a:r>
            <a:r>
              <a:rPr sz="2600" i="1" spc="15" dirty="0">
                <a:solidFill>
                  <a:srgbClr val="736AAA"/>
                </a:solidFill>
                <a:latin typeface="Arial"/>
                <a:cs typeface="Arial"/>
              </a:rPr>
              <a:t>L</a:t>
            </a:r>
            <a:r>
              <a:rPr sz="2600" i="1" spc="-40" dirty="0">
                <a:solidFill>
                  <a:srgbClr val="736AAA"/>
                </a:solidFill>
                <a:latin typeface="Arial"/>
                <a:cs typeface="Arial"/>
              </a:rPr>
              <a:t>I</a:t>
            </a:r>
            <a:r>
              <a:rPr sz="2600" i="1" spc="-320" dirty="0">
                <a:solidFill>
                  <a:srgbClr val="736AAA"/>
                </a:solidFill>
                <a:latin typeface="Arial"/>
                <a:cs typeface="Arial"/>
              </a:rPr>
              <a:t>C</a:t>
            </a:r>
            <a:r>
              <a:rPr sz="2600" i="1" spc="-180" dirty="0">
                <a:solidFill>
                  <a:srgbClr val="736AAA"/>
                </a:solidFill>
                <a:latin typeface="Arial"/>
                <a:cs typeface="Arial"/>
              </a:rPr>
              <a:t>E</a:t>
            </a:r>
            <a:r>
              <a:rPr sz="2600" i="1" spc="-204" dirty="0">
                <a:solidFill>
                  <a:srgbClr val="736AAA"/>
                </a:solidFill>
                <a:latin typeface="Arial"/>
                <a:cs typeface="Arial"/>
              </a:rPr>
              <a:t>A</a:t>
            </a:r>
            <a:r>
              <a:rPr sz="2600" i="1" spc="-16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2600" i="1" spc="-320" dirty="0">
                <a:solidFill>
                  <a:srgbClr val="736AAA"/>
                </a:solidFill>
                <a:latin typeface="Arial"/>
                <a:cs typeface="Arial"/>
              </a:rPr>
              <a:t>C</a:t>
            </a:r>
            <a:r>
              <a:rPr sz="2600" i="1" spc="-175" dirty="0">
                <a:solidFill>
                  <a:srgbClr val="736AAA"/>
                </a:solidFill>
                <a:latin typeface="Arial"/>
                <a:cs typeface="Arial"/>
              </a:rPr>
              <a:t>A</a:t>
            </a:r>
            <a:r>
              <a:rPr sz="2600" i="1" spc="-229" dirty="0">
                <a:solidFill>
                  <a:srgbClr val="736AAA"/>
                </a:solidFill>
                <a:latin typeface="Arial"/>
                <a:cs typeface="Arial"/>
              </a:rPr>
              <a:t>S</a:t>
            </a:r>
            <a:r>
              <a:rPr sz="2600" i="1" spc="-125" dirty="0">
                <a:solidFill>
                  <a:srgbClr val="736AAA"/>
                </a:solidFill>
                <a:latin typeface="Arial"/>
                <a:cs typeface="Arial"/>
              </a:rPr>
              <a:t>T</a:t>
            </a:r>
            <a:r>
              <a:rPr sz="2600" i="1" spc="-180" dirty="0">
                <a:solidFill>
                  <a:srgbClr val="736AAA"/>
                </a:solidFill>
                <a:latin typeface="Arial"/>
                <a:cs typeface="Arial"/>
              </a:rPr>
              <a:t>E</a:t>
            </a:r>
            <a:r>
              <a:rPr sz="2600" i="1" spc="15" dirty="0">
                <a:solidFill>
                  <a:srgbClr val="736AAA"/>
                </a:solidFill>
                <a:latin typeface="Arial"/>
                <a:cs typeface="Arial"/>
              </a:rPr>
              <a:t>LL</a:t>
            </a:r>
            <a:r>
              <a:rPr sz="2600" i="1" spc="-175" dirty="0">
                <a:solidFill>
                  <a:srgbClr val="736AAA"/>
                </a:solidFill>
                <a:latin typeface="Arial"/>
                <a:cs typeface="Arial"/>
              </a:rPr>
              <a:t>A</a:t>
            </a:r>
            <a:r>
              <a:rPr sz="2600" i="1" spc="-150" dirty="0">
                <a:solidFill>
                  <a:srgbClr val="736AAA"/>
                </a:solidFill>
                <a:latin typeface="Arial"/>
                <a:cs typeface="Arial"/>
              </a:rPr>
              <a:t>N</a:t>
            </a:r>
            <a:r>
              <a:rPr sz="2600" i="1" spc="-425" dirty="0">
                <a:solidFill>
                  <a:srgbClr val="736AAA"/>
                </a:solidFill>
                <a:latin typeface="Arial"/>
                <a:cs typeface="Arial"/>
              </a:rPr>
              <a:t>O</a:t>
            </a:r>
            <a:r>
              <a:rPr sz="2600" i="1" spc="-260" dirty="0">
                <a:solidFill>
                  <a:srgbClr val="736AAA"/>
                </a:solidFill>
                <a:latin typeface="Arial"/>
                <a:cs typeface="Arial"/>
              </a:rPr>
              <a:t>S</a:t>
            </a:r>
            <a:endParaRPr sz="2600" dirty="0">
              <a:latin typeface="Arial"/>
              <a:cs typeface="Arial"/>
            </a:endParaRPr>
          </a:p>
        </p:txBody>
      </p:sp>
      <p:sp>
        <p:nvSpPr>
          <p:cNvPr id="32" name="object 3">
            <a:extLst>
              <a:ext uri="{FF2B5EF4-FFF2-40B4-BE49-F238E27FC236}">
                <a16:creationId xmlns:a16="http://schemas.microsoft.com/office/drawing/2014/main" id="{778FBAA9-2E19-966A-E297-C03B1EFE516E}"/>
              </a:ext>
            </a:extLst>
          </p:cNvPr>
          <p:cNvSpPr/>
          <p:nvPr/>
        </p:nvSpPr>
        <p:spPr>
          <a:xfrm>
            <a:off x="4207847" y="2983260"/>
            <a:ext cx="10049510" cy="0"/>
          </a:xfrm>
          <a:custGeom>
            <a:avLst/>
            <a:gdLst/>
            <a:ahLst/>
            <a:cxnLst/>
            <a:rect l="l" t="t" r="r" b="b"/>
            <a:pathLst>
              <a:path w="10049510">
                <a:moveTo>
                  <a:pt x="0" y="0"/>
                </a:moveTo>
                <a:lnTo>
                  <a:pt x="10048938" y="0"/>
                </a:lnTo>
              </a:path>
            </a:pathLst>
          </a:custGeom>
          <a:ln w="47624">
            <a:solidFill>
              <a:srgbClr val="736A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5D2BB3E-A20A-A918-AB59-FDCEC5755460}"/>
              </a:ext>
            </a:extLst>
          </p:cNvPr>
          <p:cNvSpPr txBox="1">
            <a:spLocks/>
          </p:cNvSpPr>
          <p:nvPr/>
        </p:nvSpPr>
        <p:spPr>
          <a:xfrm>
            <a:off x="719064" y="3787535"/>
            <a:ext cx="15104121" cy="61646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1371600" rtl="0" eaLnBrk="1" latinLnBrk="0" hangingPunct="1">
              <a:lnSpc>
                <a:spcPct val="90000"/>
              </a:lnSpc>
              <a:spcBef>
                <a:spcPts val="1500"/>
              </a:spcBef>
              <a:buFont typeface="Arial" panose="020B0604020202020204" pitchFamily="34" charset="0"/>
              <a:buChar char="•"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>
                <a:solidFill>
                  <a:srgbClr val="6F5DB0"/>
                </a:solidFill>
              </a:rPr>
              <a:t>[</a:t>
            </a:r>
            <a:r>
              <a:rPr lang="en-US" sz="2000" b="1" dirty="0" err="1">
                <a:solidFill>
                  <a:srgbClr val="6F5DB0"/>
                </a:solidFill>
              </a:rPr>
              <a:t>Português</a:t>
            </a:r>
            <a:r>
              <a:rPr lang="en-US" sz="2000" b="1" dirty="0">
                <a:solidFill>
                  <a:srgbClr val="6F5DB0"/>
                </a:solidFill>
              </a:rPr>
              <a:t>: </a:t>
            </a:r>
            <a:r>
              <a:rPr lang="en-US" sz="2000" b="1" dirty="0" err="1">
                <a:solidFill>
                  <a:srgbClr val="6F5DB0"/>
                </a:solidFill>
              </a:rPr>
              <a:t>Quem</a:t>
            </a:r>
            <a:r>
              <a:rPr lang="en-US" sz="2000" b="1" dirty="0">
                <a:solidFill>
                  <a:srgbClr val="6F5DB0"/>
                </a:solidFill>
              </a:rPr>
              <a:t> </a:t>
            </a:r>
            <a:r>
              <a:rPr lang="en-US" sz="2000" b="1" dirty="0" err="1">
                <a:solidFill>
                  <a:srgbClr val="6F5DB0"/>
                </a:solidFill>
              </a:rPr>
              <a:t>é</a:t>
            </a:r>
            <a:r>
              <a:rPr lang="en-US" sz="2000" b="1" dirty="0">
                <a:solidFill>
                  <a:srgbClr val="6F5DB0"/>
                </a:solidFill>
              </a:rPr>
              <a:t> </a:t>
            </a:r>
            <a:r>
              <a:rPr lang="en-US" sz="2000" b="1" dirty="0" err="1">
                <a:solidFill>
                  <a:srgbClr val="6F5DB0"/>
                </a:solidFill>
              </a:rPr>
              <a:t>uma</a:t>
            </a:r>
            <a:r>
              <a:rPr lang="en-US" sz="2000" b="1" dirty="0">
                <a:solidFill>
                  <a:srgbClr val="6F5DB0"/>
                </a:solidFill>
              </a:rPr>
              <a:t> </a:t>
            </a:r>
            <a:r>
              <a:rPr lang="en-US" sz="2000" b="1" dirty="0" err="1">
                <a:solidFill>
                  <a:srgbClr val="6F5DB0"/>
                </a:solidFill>
              </a:rPr>
              <a:t>pessoa</a:t>
            </a:r>
            <a:r>
              <a:rPr lang="en-US" sz="2000" b="1" dirty="0">
                <a:solidFill>
                  <a:srgbClr val="6F5DB0"/>
                </a:solidFill>
              </a:rPr>
              <a:t> </a:t>
            </a:r>
            <a:r>
              <a:rPr lang="en-US" sz="2000" b="1" dirty="0" err="1">
                <a:solidFill>
                  <a:srgbClr val="6F5DB0"/>
                </a:solidFill>
              </a:rPr>
              <a:t>conectada</a:t>
            </a:r>
            <a:r>
              <a:rPr lang="en-US" sz="2000" b="1" dirty="0">
                <a:solidFill>
                  <a:srgbClr val="6F5DB0"/>
                </a:solidFill>
              </a:rPr>
              <a:t> </a:t>
            </a:r>
            <a:r>
              <a:rPr lang="en-US" sz="2000" b="1" dirty="0" err="1">
                <a:solidFill>
                  <a:srgbClr val="6F5DB0"/>
                </a:solidFill>
              </a:rPr>
              <a:t>aos</a:t>
            </a:r>
            <a:r>
              <a:rPr lang="en-US" sz="2000" b="1" dirty="0">
                <a:solidFill>
                  <a:srgbClr val="6F5DB0"/>
                </a:solidFill>
              </a:rPr>
              <a:t> EUA?]</a:t>
            </a:r>
          </a:p>
          <a:p>
            <a:pPr marL="0" indent="0">
              <a:buNone/>
            </a:pPr>
            <a:r>
              <a:rPr lang="en-US" sz="2000" dirty="0"/>
              <a:t>• </a:t>
            </a:r>
            <a:r>
              <a:rPr lang="en-US" sz="2000" dirty="0" err="1"/>
              <a:t>Cidadãos</a:t>
            </a:r>
            <a:endParaRPr lang="en-US" sz="2000" dirty="0"/>
          </a:p>
          <a:p>
            <a:pPr marL="0" indent="0">
              <a:buNone/>
            </a:pPr>
            <a:r>
              <a:rPr lang="en-US" sz="2000" dirty="0"/>
              <a:t>  - </a:t>
            </a:r>
            <a:r>
              <a:rPr lang="en-US" sz="2000" dirty="0" err="1"/>
              <a:t>Nascidos</a:t>
            </a:r>
            <a:r>
              <a:rPr lang="en-US" sz="2000" dirty="0"/>
              <a:t> </a:t>
            </a:r>
            <a:r>
              <a:rPr lang="en-US" sz="2000" dirty="0" err="1"/>
              <a:t>nos</a:t>
            </a:r>
            <a:r>
              <a:rPr lang="en-US" sz="2000" dirty="0"/>
              <a:t> EUA</a:t>
            </a:r>
          </a:p>
          <a:p>
            <a:pPr marL="0" indent="0">
              <a:buNone/>
            </a:pPr>
            <a:r>
              <a:rPr lang="en-US" sz="2000" dirty="0"/>
              <a:t>• </a:t>
            </a:r>
            <a:r>
              <a:rPr lang="en-US" sz="2000" dirty="0" err="1"/>
              <a:t>Nascidos</a:t>
            </a:r>
            <a:r>
              <a:rPr lang="en-US" sz="2000" dirty="0"/>
              <a:t> fora dos EUA com um pai </a:t>
            </a:r>
            <a:r>
              <a:rPr lang="en-US" sz="2000" dirty="0" err="1"/>
              <a:t>cidadão</a:t>
            </a:r>
            <a:r>
              <a:rPr lang="en-US" sz="2000" dirty="0"/>
              <a:t> americano</a:t>
            </a:r>
          </a:p>
          <a:p>
            <a:pPr marL="0" indent="0">
              <a:buNone/>
            </a:pPr>
            <a:r>
              <a:rPr lang="en-US" sz="2000" dirty="0"/>
              <a:t>  - </a:t>
            </a:r>
            <a:r>
              <a:rPr lang="en-US" sz="2000" dirty="0" err="1"/>
              <a:t>Passaporte</a:t>
            </a:r>
            <a:r>
              <a:rPr lang="en-US" sz="2000" dirty="0"/>
              <a:t> </a:t>
            </a:r>
            <a:r>
              <a:rPr lang="en-US" sz="2000" dirty="0" err="1"/>
              <a:t>irrelevante</a:t>
            </a:r>
            <a:endParaRPr lang="en-US" sz="2000" dirty="0"/>
          </a:p>
          <a:p>
            <a:pPr marL="0" indent="0">
              <a:buNone/>
            </a:pPr>
            <a:r>
              <a:rPr lang="en-US" sz="2000" dirty="0"/>
              <a:t>  - </a:t>
            </a:r>
            <a:r>
              <a:rPr lang="en-US" sz="2000" dirty="0" err="1"/>
              <a:t>Contribuintes</a:t>
            </a:r>
            <a:r>
              <a:rPr lang="en-US" sz="2000" dirty="0"/>
              <a:t> </a:t>
            </a:r>
            <a:r>
              <a:rPr lang="en-US" sz="2000" dirty="0" err="1"/>
              <a:t>desde</a:t>
            </a:r>
            <a:r>
              <a:rPr lang="en-US" sz="2000" dirty="0"/>
              <a:t> o </a:t>
            </a:r>
            <a:r>
              <a:rPr lang="en-US" sz="2000" dirty="0" err="1"/>
              <a:t>nascimento</a:t>
            </a:r>
            <a:endParaRPr lang="en-US" sz="2000" dirty="0"/>
          </a:p>
          <a:p>
            <a:pPr marL="0" indent="0">
              <a:buNone/>
            </a:pPr>
            <a:r>
              <a:rPr lang="en-US" sz="2000" dirty="0"/>
              <a:t>• </a:t>
            </a:r>
            <a:r>
              <a:rPr lang="en-US" sz="2000" dirty="0" err="1"/>
              <a:t>Titulares</a:t>
            </a:r>
            <a:r>
              <a:rPr lang="en-US" sz="2000" dirty="0"/>
              <a:t> de Green Card</a:t>
            </a:r>
          </a:p>
          <a:p>
            <a:pPr marL="0" indent="0">
              <a:buNone/>
            </a:pPr>
            <a:r>
              <a:rPr lang="en-US" sz="2000" dirty="0"/>
              <a:t>  - </a:t>
            </a:r>
            <a:r>
              <a:rPr lang="en-US" sz="2000" dirty="0" err="1"/>
              <a:t>Quer</a:t>
            </a:r>
            <a:r>
              <a:rPr lang="en-US" sz="2000" dirty="0"/>
              <a:t> </a:t>
            </a:r>
            <a:r>
              <a:rPr lang="en-US" sz="2000" dirty="0" err="1"/>
              <a:t>esteja</a:t>
            </a:r>
            <a:r>
              <a:rPr lang="en-US" sz="2000" dirty="0"/>
              <a:t> </a:t>
            </a:r>
            <a:r>
              <a:rPr lang="en-US" sz="2000" dirty="0" err="1"/>
              <a:t>expirado</a:t>
            </a:r>
            <a:r>
              <a:rPr lang="en-US" sz="2000" dirty="0"/>
              <a:t> </a:t>
            </a:r>
            <a:r>
              <a:rPr lang="en-US" sz="2000" dirty="0" err="1"/>
              <a:t>ou</a:t>
            </a:r>
            <a:r>
              <a:rPr lang="en-US" sz="2000" dirty="0"/>
              <a:t> </a:t>
            </a:r>
            <a:r>
              <a:rPr lang="en-US" sz="2000" dirty="0" err="1"/>
              <a:t>não</a:t>
            </a:r>
            <a:endParaRPr lang="en-US" sz="2000" dirty="0"/>
          </a:p>
          <a:p>
            <a:pPr marL="0" indent="0">
              <a:buNone/>
            </a:pPr>
            <a:r>
              <a:rPr lang="en-US" sz="2000" dirty="0"/>
              <a:t>• </a:t>
            </a:r>
            <a:r>
              <a:rPr lang="en-US" sz="2000" dirty="0" err="1"/>
              <a:t>Residentes</a:t>
            </a:r>
            <a:r>
              <a:rPr lang="en-US" sz="2000" dirty="0"/>
              <a:t> </a:t>
            </a:r>
            <a:r>
              <a:rPr lang="en-US" sz="2000" dirty="0" err="1"/>
              <a:t>Fiscais</a:t>
            </a:r>
            <a:endParaRPr lang="en-US" sz="2000" dirty="0"/>
          </a:p>
          <a:p>
            <a:pPr marL="0" indent="0">
              <a:buNone/>
            </a:pPr>
            <a:r>
              <a:rPr lang="en-US" sz="2000" dirty="0"/>
              <a:t>  - Teste de </a:t>
            </a:r>
            <a:r>
              <a:rPr lang="en-US" sz="2000" dirty="0" err="1"/>
              <a:t>Presença</a:t>
            </a:r>
            <a:r>
              <a:rPr lang="en-US" sz="2000" dirty="0"/>
              <a:t> </a:t>
            </a:r>
            <a:r>
              <a:rPr lang="en-US" sz="2000" dirty="0" err="1"/>
              <a:t>Substancial</a:t>
            </a:r>
            <a:endParaRPr lang="en-US" sz="2000" dirty="0"/>
          </a:p>
          <a:p>
            <a:pPr marL="0" indent="0">
              <a:buNone/>
            </a:pPr>
            <a:r>
              <a:rPr lang="en-US" sz="2000" dirty="0"/>
              <a:t>• Se </a:t>
            </a:r>
            <a:r>
              <a:rPr lang="en-US" sz="2000" dirty="0" err="1"/>
              <a:t>alguém</a:t>
            </a:r>
            <a:r>
              <a:rPr lang="en-US" sz="2000" dirty="0"/>
              <a:t> </a:t>
            </a:r>
            <a:r>
              <a:rPr lang="en-US" sz="2000" dirty="0" err="1"/>
              <a:t>em</a:t>
            </a:r>
            <a:r>
              <a:rPr lang="en-US" sz="2000" dirty="0"/>
              <a:t> </a:t>
            </a:r>
            <a:r>
              <a:rPr lang="en-US" sz="2000" dirty="0" err="1"/>
              <a:t>sua</a:t>
            </a:r>
            <a:r>
              <a:rPr lang="en-US" sz="2000" dirty="0"/>
              <a:t> </a:t>
            </a:r>
            <a:r>
              <a:rPr lang="en-US" sz="2000" dirty="0" err="1"/>
              <a:t>família</a:t>
            </a:r>
            <a:r>
              <a:rPr lang="en-US" sz="2000" dirty="0"/>
              <a:t> </a:t>
            </a:r>
            <a:r>
              <a:rPr lang="en-US" sz="2000" dirty="0" err="1"/>
              <a:t>imediata</a:t>
            </a:r>
            <a:r>
              <a:rPr lang="en-US" sz="2000" dirty="0"/>
              <a:t> </a:t>
            </a:r>
            <a:r>
              <a:rPr lang="en-US" sz="2000" dirty="0" err="1"/>
              <a:t>é</a:t>
            </a:r>
            <a:r>
              <a:rPr lang="en-US" sz="2000" dirty="0"/>
              <a:t> </a:t>
            </a:r>
            <a:r>
              <a:rPr lang="en-US" sz="2000" dirty="0" err="1"/>
              <a:t>cidadão</a:t>
            </a:r>
            <a:r>
              <a:rPr lang="en-US" sz="2000" dirty="0"/>
              <a:t> americano (pai, </a:t>
            </a:r>
            <a:r>
              <a:rPr lang="en-US" sz="2000" dirty="0" err="1"/>
              <a:t>cônjuge</a:t>
            </a:r>
            <a:r>
              <a:rPr lang="en-US" sz="2000" dirty="0"/>
              <a:t>, </a:t>
            </a:r>
            <a:r>
              <a:rPr lang="en-US" sz="2000" dirty="0" err="1"/>
              <a:t>filho</a:t>
            </a:r>
            <a:r>
              <a:rPr lang="en-US" sz="2000" dirty="0"/>
              <a:t>)</a:t>
            </a:r>
          </a:p>
          <a:p>
            <a:pPr marL="0" indent="0">
              <a:buNone/>
            </a:pPr>
            <a:r>
              <a:rPr lang="en-US" sz="2000" dirty="0"/>
              <a:t>• Se </a:t>
            </a:r>
            <a:r>
              <a:rPr lang="en-US" sz="2000" dirty="0" err="1"/>
              <a:t>você</a:t>
            </a:r>
            <a:r>
              <a:rPr lang="en-US" sz="2000" dirty="0"/>
              <a:t> </a:t>
            </a:r>
            <a:r>
              <a:rPr lang="en-US" sz="2000" dirty="0" err="1"/>
              <a:t>compartilha</a:t>
            </a:r>
            <a:r>
              <a:rPr lang="en-US" sz="2000" dirty="0"/>
              <a:t> a </a:t>
            </a:r>
            <a:r>
              <a:rPr lang="en-US" sz="2000" dirty="0" err="1"/>
              <a:t>propriedade</a:t>
            </a:r>
            <a:r>
              <a:rPr lang="en-US" sz="2000" dirty="0"/>
              <a:t> de um </a:t>
            </a:r>
            <a:r>
              <a:rPr lang="en-US" sz="2000" dirty="0" err="1"/>
              <a:t>negócio</a:t>
            </a:r>
            <a:r>
              <a:rPr lang="en-US" sz="2000" dirty="0"/>
              <a:t> com um </a:t>
            </a:r>
            <a:r>
              <a:rPr lang="en-US" sz="2000" dirty="0" err="1"/>
              <a:t>residente</a:t>
            </a:r>
            <a:r>
              <a:rPr lang="en-US" sz="2000" dirty="0"/>
              <a:t> fiscal dos EUA</a:t>
            </a:r>
          </a:p>
          <a:p>
            <a:pPr marL="0" indent="0">
              <a:buNone/>
            </a:pPr>
            <a:r>
              <a:rPr lang="en-US" sz="2000" dirty="0"/>
              <a:t>• Se </a:t>
            </a:r>
            <a:r>
              <a:rPr lang="en-US" sz="2000" dirty="0" err="1"/>
              <a:t>você</a:t>
            </a:r>
            <a:r>
              <a:rPr lang="en-US" sz="2000" dirty="0"/>
              <a:t> </a:t>
            </a:r>
            <a:r>
              <a:rPr lang="en-US" sz="2000" dirty="0" err="1"/>
              <a:t>é</a:t>
            </a:r>
            <a:r>
              <a:rPr lang="en-US" sz="2000" dirty="0"/>
              <a:t> um </a:t>
            </a:r>
            <a:r>
              <a:rPr lang="en-US" sz="2000" dirty="0" err="1"/>
              <a:t>cidadão</a:t>
            </a:r>
            <a:r>
              <a:rPr lang="en-US" sz="2000" dirty="0"/>
              <a:t> </a:t>
            </a:r>
            <a:r>
              <a:rPr lang="en-US" sz="2000" dirty="0" err="1"/>
              <a:t>ou</a:t>
            </a:r>
            <a:r>
              <a:rPr lang="en-US" sz="2000" dirty="0"/>
              <a:t> </a:t>
            </a:r>
            <a:r>
              <a:rPr lang="en-US" sz="2000" dirty="0" err="1"/>
              <a:t>residente</a:t>
            </a:r>
            <a:r>
              <a:rPr lang="en-US" sz="2000" dirty="0"/>
              <a:t> </a:t>
            </a:r>
            <a:r>
              <a:rPr lang="en-US" sz="2000" dirty="0" err="1"/>
              <a:t>não</a:t>
            </a:r>
            <a:r>
              <a:rPr lang="en-US" sz="2000" dirty="0"/>
              <a:t> americano e </a:t>
            </a:r>
            <a:r>
              <a:rPr lang="en-US" sz="2000" dirty="0" err="1"/>
              <a:t>possui</a:t>
            </a:r>
            <a:r>
              <a:rPr lang="en-US" sz="2000" dirty="0"/>
              <a:t> bens </a:t>
            </a:r>
            <a:r>
              <a:rPr lang="en-US" sz="2000" dirty="0" err="1"/>
              <a:t>situados</a:t>
            </a:r>
            <a:r>
              <a:rPr lang="en-US" sz="2000" dirty="0"/>
              <a:t> </a:t>
            </a:r>
            <a:r>
              <a:rPr lang="en-US" sz="2000" dirty="0" err="1"/>
              <a:t>nos</a:t>
            </a:r>
            <a:r>
              <a:rPr lang="en-US" sz="2000" dirty="0"/>
              <a:t> EUA (</a:t>
            </a:r>
            <a:r>
              <a:rPr lang="en-US" sz="2000" dirty="0" err="1"/>
              <a:t>imóveis</a:t>
            </a:r>
            <a:r>
              <a:rPr lang="en-US" sz="2000" dirty="0"/>
              <a:t>, </a:t>
            </a:r>
            <a:r>
              <a:rPr lang="en-US" sz="2000" dirty="0" err="1"/>
              <a:t>ações</a:t>
            </a:r>
            <a:r>
              <a:rPr lang="en-US" sz="2000" dirty="0"/>
              <a:t> de </a:t>
            </a:r>
            <a:r>
              <a:rPr lang="en-US" sz="2000" dirty="0" err="1"/>
              <a:t>empresas</a:t>
            </a:r>
            <a:r>
              <a:rPr lang="en-US" sz="2000" dirty="0"/>
              <a:t> dos EUA, etc.)</a:t>
            </a:r>
          </a:p>
        </p:txBody>
      </p:sp>
      <p:pic>
        <p:nvPicPr>
          <p:cNvPr id="6" name="Picture 5" descr="A rainbow colored airplane flying over water&#10;&#10;Description automatically generated">
            <a:extLst>
              <a:ext uri="{FF2B5EF4-FFF2-40B4-BE49-F238E27FC236}">
                <a16:creationId xmlns:a16="http://schemas.microsoft.com/office/drawing/2014/main" id="{80FBBB83-2F64-03FB-5DBF-E70EB3E2CD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01900" y="-9646"/>
            <a:ext cx="3086100" cy="204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8299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BD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136A9F8-72E6-610C-9213-C7A401E87C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tatue of liberty in a town&#10;&#10;Description automatically generated">
            <a:extLst>
              <a:ext uri="{FF2B5EF4-FFF2-40B4-BE49-F238E27FC236}">
                <a16:creationId xmlns:a16="http://schemas.microsoft.com/office/drawing/2014/main" id="{1DC64E70-3455-FBD3-C221-FF2A372D9B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216" y="-43237"/>
            <a:ext cx="14113568" cy="10373473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BB1CBE-8D5E-6248-9A17-08419A8E02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915900" y="9534525"/>
            <a:ext cx="4114800" cy="54768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B6F15528-21DE-4FAA-801E-634DDDAF4B2B}" type="slidenum">
              <a:rPr lang="en-US" sz="1200" smtClean="0"/>
              <a:pPr>
                <a:spcAft>
                  <a:spcPts val="600"/>
                </a:spcAft>
              </a:pPr>
              <a:t>12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8959897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C0638C-B207-8361-6C1F-E3FA48160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A7F6CC03-8949-58A5-16B8-2A637BD45C70}"/>
              </a:ext>
            </a:extLst>
          </p:cNvPr>
          <p:cNvSpPr/>
          <p:nvPr/>
        </p:nvSpPr>
        <p:spPr>
          <a:xfrm>
            <a:off x="4119245" y="643436"/>
            <a:ext cx="10049510" cy="0"/>
          </a:xfrm>
          <a:custGeom>
            <a:avLst/>
            <a:gdLst/>
            <a:ahLst/>
            <a:cxnLst/>
            <a:rect l="l" t="t" r="r" b="b"/>
            <a:pathLst>
              <a:path w="10049510">
                <a:moveTo>
                  <a:pt x="0" y="0"/>
                </a:moveTo>
                <a:lnTo>
                  <a:pt x="10048938" y="0"/>
                </a:lnTo>
              </a:path>
            </a:pathLst>
          </a:custGeom>
          <a:ln w="47624">
            <a:solidFill>
              <a:srgbClr val="736A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E62AB90E-9E3A-2F23-B91D-E3972102508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654797" y="713373"/>
            <a:ext cx="10978405" cy="1881541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algn="ctr">
              <a:lnSpc>
                <a:spcPts val="7120"/>
              </a:lnSpc>
              <a:spcBef>
                <a:spcPts val="135"/>
              </a:spcBef>
              <a:tabLst>
                <a:tab pos="4761230" algn="l"/>
              </a:tabLst>
            </a:pPr>
            <a:r>
              <a:rPr lang="en-US" sz="8000" b="1" dirty="0">
                <a:solidFill>
                  <a:srgbClr val="6F5DB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Non-US citizens / residents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61A1268-3EC0-6CE8-5FE6-BD80D4E5A8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13</a:t>
            </a:fld>
            <a:endParaRPr lang="en-US"/>
          </a:p>
        </p:txBody>
      </p:sp>
      <p:sp>
        <p:nvSpPr>
          <p:cNvPr id="25" name="object 25">
            <a:extLst>
              <a:ext uri="{FF2B5EF4-FFF2-40B4-BE49-F238E27FC236}">
                <a16:creationId xmlns:a16="http://schemas.microsoft.com/office/drawing/2014/main" id="{9CC36BA2-07A1-02EA-6A77-9C22FA6C1D33}"/>
              </a:ext>
            </a:extLst>
          </p:cNvPr>
          <p:cNvSpPr txBox="1"/>
          <p:nvPr/>
        </p:nvSpPr>
        <p:spPr>
          <a:xfrm>
            <a:off x="227601" y="134390"/>
            <a:ext cx="3311525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i="1" spc="-175" dirty="0">
                <a:solidFill>
                  <a:srgbClr val="736AAA"/>
                </a:solidFill>
                <a:latin typeface="Arial"/>
                <a:cs typeface="Arial"/>
              </a:rPr>
              <a:t>A</a:t>
            </a:r>
            <a:r>
              <a:rPr sz="2600" i="1" spc="15" dirty="0">
                <a:solidFill>
                  <a:srgbClr val="736AAA"/>
                </a:solidFill>
                <a:latin typeface="Arial"/>
                <a:cs typeface="Arial"/>
              </a:rPr>
              <a:t>L</a:t>
            </a:r>
            <a:r>
              <a:rPr sz="2600" i="1" spc="-40" dirty="0">
                <a:solidFill>
                  <a:srgbClr val="736AAA"/>
                </a:solidFill>
                <a:latin typeface="Arial"/>
                <a:cs typeface="Arial"/>
              </a:rPr>
              <a:t>I</a:t>
            </a:r>
            <a:r>
              <a:rPr sz="2600" i="1" spc="-320" dirty="0">
                <a:solidFill>
                  <a:srgbClr val="736AAA"/>
                </a:solidFill>
                <a:latin typeface="Arial"/>
                <a:cs typeface="Arial"/>
              </a:rPr>
              <a:t>C</a:t>
            </a:r>
            <a:r>
              <a:rPr sz="2600" i="1" spc="-180" dirty="0">
                <a:solidFill>
                  <a:srgbClr val="736AAA"/>
                </a:solidFill>
                <a:latin typeface="Arial"/>
                <a:cs typeface="Arial"/>
              </a:rPr>
              <a:t>E</a:t>
            </a:r>
            <a:r>
              <a:rPr sz="2600" i="1" spc="-204" dirty="0">
                <a:solidFill>
                  <a:srgbClr val="736AAA"/>
                </a:solidFill>
                <a:latin typeface="Arial"/>
                <a:cs typeface="Arial"/>
              </a:rPr>
              <a:t>A</a:t>
            </a:r>
            <a:r>
              <a:rPr sz="2600" i="1" spc="-16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2600" i="1" spc="-320" dirty="0">
                <a:solidFill>
                  <a:srgbClr val="736AAA"/>
                </a:solidFill>
                <a:latin typeface="Arial"/>
                <a:cs typeface="Arial"/>
              </a:rPr>
              <a:t>C</a:t>
            </a:r>
            <a:r>
              <a:rPr sz="2600" i="1" spc="-175" dirty="0">
                <a:solidFill>
                  <a:srgbClr val="736AAA"/>
                </a:solidFill>
                <a:latin typeface="Arial"/>
                <a:cs typeface="Arial"/>
              </a:rPr>
              <a:t>A</a:t>
            </a:r>
            <a:r>
              <a:rPr sz="2600" i="1" spc="-229" dirty="0">
                <a:solidFill>
                  <a:srgbClr val="736AAA"/>
                </a:solidFill>
                <a:latin typeface="Arial"/>
                <a:cs typeface="Arial"/>
              </a:rPr>
              <a:t>S</a:t>
            </a:r>
            <a:r>
              <a:rPr sz="2600" i="1" spc="-125" dirty="0">
                <a:solidFill>
                  <a:srgbClr val="736AAA"/>
                </a:solidFill>
                <a:latin typeface="Arial"/>
                <a:cs typeface="Arial"/>
              </a:rPr>
              <a:t>T</a:t>
            </a:r>
            <a:r>
              <a:rPr sz="2600" i="1" spc="-180" dirty="0">
                <a:solidFill>
                  <a:srgbClr val="736AAA"/>
                </a:solidFill>
                <a:latin typeface="Arial"/>
                <a:cs typeface="Arial"/>
              </a:rPr>
              <a:t>E</a:t>
            </a:r>
            <a:r>
              <a:rPr sz="2600" i="1" spc="15" dirty="0">
                <a:solidFill>
                  <a:srgbClr val="736AAA"/>
                </a:solidFill>
                <a:latin typeface="Arial"/>
                <a:cs typeface="Arial"/>
              </a:rPr>
              <a:t>LL</a:t>
            </a:r>
            <a:r>
              <a:rPr sz="2600" i="1" spc="-175" dirty="0">
                <a:solidFill>
                  <a:srgbClr val="736AAA"/>
                </a:solidFill>
                <a:latin typeface="Arial"/>
                <a:cs typeface="Arial"/>
              </a:rPr>
              <a:t>A</a:t>
            </a:r>
            <a:r>
              <a:rPr sz="2600" i="1" spc="-150" dirty="0">
                <a:solidFill>
                  <a:srgbClr val="736AAA"/>
                </a:solidFill>
                <a:latin typeface="Arial"/>
                <a:cs typeface="Arial"/>
              </a:rPr>
              <a:t>N</a:t>
            </a:r>
            <a:r>
              <a:rPr sz="2600" i="1" spc="-425" dirty="0">
                <a:solidFill>
                  <a:srgbClr val="736AAA"/>
                </a:solidFill>
                <a:latin typeface="Arial"/>
                <a:cs typeface="Arial"/>
              </a:rPr>
              <a:t>O</a:t>
            </a:r>
            <a:r>
              <a:rPr sz="2600" i="1" spc="-260" dirty="0">
                <a:solidFill>
                  <a:srgbClr val="736AAA"/>
                </a:solidFill>
                <a:latin typeface="Arial"/>
                <a:cs typeface="Arial"/>
              </a:rPr>
              <a:t>S</a:t>
            </a:r>
            <a:endParaRPr sz="2600" dirty="0">
              <a:latin typeface="Arial"/>
              <a:cs typeface="Arial"/>
            </a:endParaRPr>
          </a:p>
        </p:txBody>
      </p:sp>
      <p:sp>
        <p:nvSpPr>
          <p:cNvPr id="32" name="object 3">
            <a:extLst>
              <a:ext uri="{FF2B5EF4-FFF2-40B4-BE49-F238E27FC236}">
                <a16:creationId xmlns:a16="http://schemas.microsoft.com/office/drawing/2014/main" id="{A26E1169-420E-C87C-556F-489113973B73}"/>
              </a:ext>
            </a:extLst>
          </p:cNvPr>
          <p:cNvSpPr/>
          <p:nvPr/>
        </p:nvSpPr>
        <p:spPr>
          <a:xfrm>
            <a:off x="4119245" y="2594914"/>
            <a:ext cx="10049510" cy="0"/>
          </a:xfrm>
          <a:custGeom>
            <a:avLst/>
            <a:gdLst/>
            <a:ahLst/>
            <a:cxnLst/>
            <a:rect l="l" t="t" r="r" b="b"/>
            <a:pathLst>
              <a:path w="10049510">
                <a:moveTo>
                  <a:pt x="0" y="0"/>
                </a:moveTo>
                <a:lnTo>
                  <a:pt x="10048938" y="0"/>
                </a:lnTo>
              </a:path>
            </a:pathLst>
          </a:custGeom>
          <a:ln w="47624">
            <a:solidFill>
              <a:srgbClr val="736A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F127327-AE28-1DA1-736F-17F2B7930F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072" y="3924633"/>
            <a:ext cx="14002741" cy="585937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2000" dirty="0"/>
              <a:t>• Taxation on US sourced income only</a:t>
            </a:r>
          </a:p>
          <a:p>
            <a:pPr marL="0" indent="0">
              <a:buNone/>
            </a:pPr>
            <a:r>
              <a:rPr sz="2000" dirty="0"/>
              <a:t>• Treaties may mitigate this (example dividend withholding may be reduced)</a:t>
            </a:r>
          </a:p>
          <a:p>
            <a:pPr marL="0" indent="0">
              <a:buNone/>
            </a:pPr>
            <a:r>
              <a:rPr sz="2000" dirty="0"/>
              <a:t>• Planning recommended to avoid or mitigate US estate taxes as the exclusion is only $60,000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>
                <a:solidFill>
                  <a:srgbClr val="6F5DB0"/>
                </a:solidFill>
              </a:rPr>
              <a:t>[</a:t>
            </a:r>
            <a:r>
              <a:rPr sz="2000" b="1" dirty="0" err="1">
                <a:solidFill>
                  <a:srgbClr val="6F5DB0"/>
                </a:solidFill>
              </a:rPr>
              <a:t>Español</a:t>
            </a:r>
            <a:r>
              <a:rPr sz="2000" b="1" dirty="0">
                <a:solidFill>
                  <a:srgbClr val="6F5DB0"/>
                </a:solidFill>
              </a:rPr>
              <a:t>: No </a:t>
            </a:r>
            <a:r>
              <a:rPr sz="2000" b="1" dirty="0" err="1">
                <a:solidFill>
                  <a:srgbClr val="6F5DB0"/>
                </a:solidFill>
              </a:rPr>
              <a:t>ciudadanos</a:t>
            </a:r>
            <a:r>
              <a:rPr sz="2000" b="1" dirty="0">
                <a:solidFill>
                  <a:srgbClr val="6F5DB0"/>
                </a:solidFill>
              </a:rPr>
              <a:t> / </a:t>
            </a:r>
            <a:r>
              <a:rPr sz="2000" b="1" dirty="0" err="1">
                <a:solidFill>
                  <a:srgbClr val="6F5DB0"/>
                </a:solidFill>
              </a:rPr>
              <a:t>residentes</a:t>
            </a:r>
            <a:r>
              <a:rPr sz="2000" b="1" dirty="0">
                <a:solidFill>
                  <a:srgbClr val="6F5DB0"/>
                </a:solidFill>
              </a:rPr>
              <a:t> de EE.UU.]</a:t>
            </a:r>
          </a:p>
          <a:p>
            <a:pPr marL="0" indent="0">
              <a:buNone/>
            </a:pPr>
            <a:r>
              <a:rPr sz="2000" dirty="0"/>
              <a:t>• </a:t>
            </a:r>
            <a:r>
              <a:rPr sz="2000" dirty="0" err="1"/>
              <a:t>Tributación</a:t>
            </a:r>
            <a:r>
              <a:rPr sz="2000" dirty="0"/>
              <a:t> solo </a:t>
            </a:r>
            <a:r>
              <a:rPr sz="2000" dirty="0" err="1"/>
              <a:t>sobre</a:t>
            </a:r>
            <a:r>
              <a:rPr sz="2000" dirty="0"/>
              <a:t> </a:t>
            </a:r>
            <a:r>
              <a:rPr sz="2000" dirty="0" err="1"/>
              <a:t>ingresos</a:t>
            </a:r>
            <a:r>
              <a:rPr sz="2000" dirty="0"/>
              <a:t> con </a:t>
            </a:r>
            <a:r>
              <a:rPr sz="2000" dirty="0" err="1"/>
              <a:t>fuente</a:t>
            </a:r>
            <a:r>
              <a:rPr sz="2000" dirty="0"/>
              <a:t> </a:t>
            </a:r>
            <a:r>
              <a:rPr sz="2000" dirty="0" err="1"/>
              <a:t>en</a:t>
            </a:r>
            <a:r>
              <a:rPr sz="2000" dirty="0"/>
              <a:t> EE.UU.</a:t>
            </a:r>
          </a:p>
          <a:p>
            <a:pPr marL="0" indent="0">
              <a:buNone/>
            </a:pPr>
            <a:r>
              <a:rPr sz="2000" dirty="0"/>
              <a:t>• Los </a:t>
            </a:r>
            <a:r>
              <a:rPr sz="2000" dirty="0" err="1"/>
              <a:t>tratados</a:t>
            </a:r>
            <a:r>
              <a:rPr sz="2000" dirty="0"/>
              <a:t> </a:t>
            </a:r>
            <a:r>
              <a:rPr sz="2000" dirty="0" err="1"/>
              <a:t>pueden</a:t>
            </a:r>
            <a:r>
              <a:rPr sz="2000" dirty="0"/>
              <a:t> </a:t>
            </a:r>
            <a:r>
              <a:rPr sz="2000" dirty="0" err="1"/>
              <a:t>mitigar</a:t>
            </a:r>
            <a:r>
              <a:rPr sz="2000" dirty="0"/>
              <a:t> </a:t>
            </a:r>
            <a:r>
              <a:rPr sz="2000" dirty="0" err="1"/>
              <a:t>esto</a:t>
            </a:r>
            <a:r>
              <a:rPr sz="2000" dirty="0"/>
              <a:t> (</a:t>
            </a:r>
            <a:r>
              <a:rPr sz="2000" dirty="0" err="1"/>
              <a:t>por</a:t>
            </a:r>
            <a:r>
              <a:rPr sz="2000" dirty="0"/>
              <a:t> </a:t>
            </a:r>
            <a:r>
              <a:rPr sz="2000" dirty="0" err="1"/>
              <a:t>ejemplo</a:t>
            </a:r>
            <a:r>
              <a:rPr sz="2000" dirty="0"/>
              <a:t>, la </a:t>
            </a:r>
            <a:r>
              <a:rPr sz="2000" dirty="0" err="1"/>
              <a:t>retención</a:t>
            </a:r>
            <a:r>
              <a:rPr sz="2000" dirty="0"/>
              <a:t> de </a:t>
            </a:r>
            <a:r>
              <a:rPr sz="2000" dirty="0" err="1"/>
              <a:t>dividendos</a:t>
            </a:r>
            <a:r>
              <a:rPr sz="2000" dirty="0"/>
              <a:t> </a:t>
            </a:r>
            <a:r>
              <a:rPr sz="2000" dirty="0" err="1"/>
              <a:t>puede</a:t>
            </a:r>
            <a:r>
              <a:rPr sz="2000" dirty="0"/>
              <a:t> </a:t>
            </a:r>
            <a:r>
              <a:rPr sz="2000" dirty="0" err="1"/>
              <a:t>reducirse</a:t>
            </a:r>
            <a:r>
              <a:rPr sz="2000" dirty="0"/>
              <a:t>)</a:t>
            </a:r>
          </a:p>
          <a:p>
            <a:pPr marL="0" indent="0">
              <a:buNone/>
            </a:pPr>
            <a:r>
              <a:rPr sz="2000" dirty="0"/>
              <a:t>• Se </a:t>
            </a:r>
            <a:r>
              <a:rPr sz="2000" dirty="0" err="1"/>
              <a:t>recomienda</a:t>
            </a:r>
            <a:r>
              <a:rPr sz="2000" dirty="0"/>
              <a:t> la </a:t>
            </a:r>
            <a:r>
              <a:rPr sz="2000" dirty="0" err="1"/>
              <a:t>planificación</a:t>
            </a:r>
            <a:r>
              <a:rPr sz="2000" dirty="0"/>
              <a:t> para </a:t>
            </a:r>
            <a:r>
              <a:rPr sz="2000" dirty="0" err="1"/>
              <a:t>evitar</a:t>
            </a:r>
            <a:r>
              <a:rPr sz="2000" dirty="0"/>
              <a:t> o </a:t>
            </a:r>
            <a:r>
              <a:rPr sz="2000" dirty="0" err="1"/>
              <a:t>mitigar</a:t>
            </a:r>
            <a:r>
              <a:rPr sz="2000" dirty="0"/>
              <a:t> </a:t>
            </a:r>
            <a:r>
              <a:rPr sz="2000" dirty="0" err="1"/>
              <a:t>los</a:t>
            </a:r>
            <a:r>
              <a:rPr sz="2000" dirty="0"/>
              <a:t> </a:t>
            </a:r>
            <a:r>
              <a:rPr sz="2000" dirty="0" err="1"/>
              <a:t>impuestos</a:t>
            </a:r>
            <a:r>
              <a:rPr sz="2000" dirty="0"/>
              <a:t> </a:t>
            </a:r>
            <a:r>
              <a:rPr sz="2000" dirty="0" err="1"/>
              <a:t>sucesorios</a:t>
            </a:r>
            <a:r>
              <a:rPr sz="2000" dirty="0"/>
              <a:t> de EE.UU. </a:t>
            </a:r>
            <a:r>
              <a:rPr sz="2000" dirty="0" err="1"/>
              <a:t>ya</a:t>
            </a:r>
            <a:r>
              <a:rPr sz="2000" dirty="0"/>
              <a:t> que la </a:t>
            </a:r>
            <a:r>
              <a:rPr sz="2000" dirty="0" err="1"/>
              <a:t>exclusión</a:t>
            </a:r>
            <a:r>
              <a:rPr sz="2000" dirty="0"/>
              <a:t> es solo de $60,000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>
                <a:solidFill>
                  <a:srgbClr val="6F5DB0"/>
                </a:solidFill>
              </a:rPr>
              <a:t>[</a:t>
            </a:r>
            <a:r>
              <a:rPr sz="2000" b="1" dirty="0" err="1">
                <a:solidFill>
                  <a:srgbClr val="6F5DB0"/>
                </a:solidFill>
              </a:rPr>
              <a:t>Português</a:t>
            </a:r>
            <a:r>
              <a:rPr sz="2000" b="1" dirty="0">
                <a:solidFill>
                  <a:srgbClr val="6F5DB0"/>
                </a:solidFill>
              </a:rPr>
              <a:t>: </a:t>
            </a:r>
            <a:r>
              <a:rPr sz="2000" b="1" dirty="0" err="1">
                <a:solidFill>
                  <a:srgbClr val="6F5DB0"/>
                </a:solidFill>
              </a:rPr>
              <a:t>Cidadãos</a:t>
            </a:r>
            <a:r>
              <a:rPr sz="2000" b="1" dirty="0">
                <a:solidFill>
                  <a:srgbClr val="6F5DB0"/>
                </a:solidFill>
              </a:rPr>
              <a:t> / </a:t>
            </a:r>
            <a:r>
              <a:rPr sz="2000" b="1" dirty="0" err="1">
                <a:solidFill>
                  <a:srgbClr val="6F5DB0"/>
                </a:solidFill>
              </a:rPr>
              <a:t>residentes</a:t>
            </a:r>
            <a:r>
              <a:rPr sz="2000" b="1" dirty="0">
                <a:solidFill>
                  <a:srgbClr val="6F5DB0"/>
                </a:solidFill>
              </a:rPr>
              <a:t> </a:t>
            </a:r>
            <a:r>
              <a:rPr sz="2000" b="1" dirty="0" err="1">
                <a:solidFill>
                  <a:srgbClr val="6F5DB0"/>
                </a:solidFill>
              </a:rPr>
              <a:t>não</a:t>
            </a:r>
            <a:r>
              <a:rPr sz="2000" b="1" dirty="0">
                <a:solidFill>
                  <a:srgbClr val="6F5DB0"/>
                </a:solidFill>
              </a:rPr>
              <a:t> americanos]</a:t>
            </a:r>
          </a:p>
          <a:p>
            <a:pPr marL="0" indent="0">
              <a:buNone/>
            </a:pPr>
            <a:r>
              <a:rPr sz="2000" dirty="0"/>
              <a:t>• </a:t>
            </a:r>
            <a:r>
              <a:rPr sz="2000" dirty="0" err="1"/>
              <a:t>Tributação</a:t>
            </a:r>
            <a:r>
              <a:rPr sz="2000" dirty="0"/>
              <a:t> </a:t>
            </a:r>
            <a:r>
              <a:rPr sz="2000" dirty="0" err="1"/>
              <a:t>apenas</a:t>
            </a:r>
            <a:r>
              <a:rPr sz="2000" dirty="0"/>
              <a:t> </a:t>
            </a:r>
            <a:r>
              <a:rPr sz="2000" dirty="0" err="1"/>
              <a:t>sobre</a:t>
            </a:r>
            <a:r>
              <a:rPr sz="2000" dirty="0"/>
              <a:t> a </a:t>
            </a:r>
            <a:r>
              <a:rPr sz="2000" dirty="0" err="1"/>
              <a:t>renda</a:t>
            </a:r>
            <a:r>
              <a:rPr sz="2000" dirty="0"/>
              <a:t> de </a:t>
            </a:r>
            <a:r>
              <a:rPr sz="2000" dirty="0" err="1"/>
              <a:t>origem</a:t>
            </a:r>
            <a:r>
              <a:rPr sz="2000" dirty="0"/>
              <a:t> </a:t>
            </a:r>
            <a:r>
              <a:rPr sz="2000" dirty="0" err="1"/>
              <a:t>nos</a:t>
            </a:r>
            <a:r>
              <a:rPr sz="2000" dirty="0"/>
              <a:t> EUA</a:t>
            </a:r>
          </a:p>
          <a:p>
            <a:pPr marL="0" indent="0">
              <a:buNone/>
            </a:pPr>
            <a:r>
              <a:rPr sz="2000" dirty="0"/>
              <a:t>• </a:t>
            </a:r>
            <a:r>
              <a:rPr sz="2000" dirty="0" err="1"/>
              <a:t>Tratados</a:t>
            </a:r>
            <a:r>
              <a:rPr sz="2000" dirty="0"/>
              <a:t> </a:t>
            </a:r>
            <a:r>
              <a:rPr sz="2000" dirty="0" err="1"/>
              <a:t>podem</a:t>
            </a:r>
            <a:r>
              <a:rPr sz="2000" dirty="0"/>
              <a:t> </a:t>
            </a:r>
            <a:r>
              <a:rPr sz="2000" dirty="0" err="1"/>
              <a:t>mitigar</a:t>
            </a:r>
            <a:r>
              <a:rPr sz="2000" dirty="0"/>
              <a:t> </a:t>
            </a:r>
            <a:r>
              <a:rPr sz="2000" dirty="0" err="1"/>
              <a:t>isso</a:t>
            </a:r>
            <a:r>
              <a:rPr sz="2000" dirty="0"/>
              <a:t> (</a:t>
            </a:r>
            <a:r>
              <a:rPr sz="2000" dirty="0" err="1"/>
              <a:t>exemplo</a:t>
            </a:r>
            <a:r>
              <a:rPr sz="2000" dirty="0"/>
              <a:t>: </a:t>
            </a:r>
            <a:r>
              <a:rPr sz="2000" dirty="0" err="1"/>
              <a:t>retenção</a:t>
            </a:r>
            <a:r>
              <a:rPr sz="2000" dirty="0"/>
              <a:t> de </a:t>
            </a:r>
            <a:r>
              <a:rPr sz="2000" dirty="0" err="1"/>
              <a:t>dividendos</a:t>
            </a:r>
            <a:r>
              <a:rPr sz="2000" dirty="0"/>
              <a:t> </a:t>
            </a:r>
            <a:r>
              <a:rPr sz="2000" dirty="0" err="1"/>
              <a:t>pode</a:t>
            </a:r>
            <a:r>
              <a:rPr sz="2000" dirty="0"/>
              <a:t> ser </a:t>
            </a:r>
            <a:r>
              <a:rPr sz="2000" dirty="0" err="1"/>
              <a:t>reduzida</a:t>
            </a:r>
            <a:r>
              <a:rPr sz="2000" dirty="0"/>
              <a:t>)</a:t>
            </a:r>
          </a:p>
          <a:p>
            <a:pPr marL="0" indent="0">
              <a:buNone/>
            </a:pPr>
            <a:r>
              <a:rPr sz="2000" dirty="0"/>
              <a:t>• </a:t>
            </a:r>
            <a:r>
              <a:rPr sz="2000" dirty="0" err="1"/>
              <a:t>Planejamento</a:t>
            </a:r>
            <a:r>
              <a:rPr sz="2000" dirty="0"/>
              <a:t> </a:t>
            </a:r>
            <a:r>
              <a:rPr sz="2000" dirty="0" err="1"/>
              <a:t>recomendado</a:t>
            </a:r>
            <a:r>
              <a:rPr sz="2000" dirty="0"/>
              <a:t> para </a:t>
            </a:r>
            <a:r>
              <a:rPr sz="2000" dirty="0" err="1"/>
              <a:t>evitar</a:t>
            </a:r>
            <a:r>
              <a:rPr sz="2000" dirty="0"/>
              <a:t> </a:t>
            </a:r>
            <a:r>
              <a:rPr sz="2000" dirty="0" err="1"/>
              <a:t>ou</a:t>
            </a:r>
            <a:r>
              <a:rPr sz="2000" dirty="0"/>
              <a:t> </a:t>
            </a:r>
            <a:r>
              <a:rPr sz="2000" dirty="0" err="1"/>
              <a:t>mitigar</a:t>
            </a:r>
            <a:r>
              <a:rPr sz="2000" dirty="0"/>
              <a:t> o </a:t>
            </a:r>
            <a:r>
              <a:rPr sz="2000" dirty="0" err="1"/>
              <a:t>imposto</a:t>
            </a:r>
            <a:r>
              <a:rPr sz="2000" dirty="0"/>
              <a:t> </a:t>
            </a:r>
            <a:r>
              <a:rPr sz="2000" dirty="0" err="1"/>
              <a:t>sobre</a:t>
            </a:r>
            <a:r>
              <a:rPr sz="2000" dirty="0"/>
              <a:t> </a:t>
            </a:r>
            <a:r>
              <a:rPr sz="2000" dirty="0" err="1"/>
              <a:t>sucessões</a:t>
            </a:r>
            <a:r>
              <a:rPr sz="2000" dirty="0"/>
              <a:t> dos EUA, </a:t>
            </a:r>
            <a:r>
              <a:rPr sz="2000" dirty="0" err="1"/>
              <a:t>já</a:t>
            </a:r>
            <a:r>
              <a:rPr sz="2000" dirty="0"/>
              <a:t> que a </a:t>
            </a:r>
            <a:r>
              <a:rPr sz="2000" dirty="0" err="1"/>
              <a:t>exclusão</a:t>
            </a:r>
            <a:r>
              <a:rPr sz="2000" dirty="0"/>
              <a:t> é de </a:t>
            </a:r>
            <a:r>
              <a:rPr sz="2000" dirty="0" err="1"/>
              <a:t>apenas</a:t>
            </a:r>
            <a:r>
              <a:rPr sz="2000" dirty="0"/>
              <a:t> $60.000</a:t>
            </a:r>
          </a:p>
        </p:txBody>
      </p:sp>
      <p:pic>
        <p:nvPicPr>
          <p:cNvPr id="7" name="Picture 6" descr="A rainbow colored airplane flying over water&#10;&#10;Description automatically generated">
            <a:extLst>
              <a:ext uri="{FF2B5EF4-FFF2-40B4-BE49-F238E27FC236}">
                <a16:creationId xmlns:a16="http://schemas.microsoft.com/office/drawing/2014/main" id="{0745960B-F26B-180D-782C-41D072786B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01900" y="-9646"/>
            <a:ext cx="3086100" cy="204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3618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AF194E6-D49D-507D-5AB1-614F7DBEFA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6F828D28-8E09-41CC-8229-3070B5467A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8283427" cy="10287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person sitting at a desk with a globe and money around it&#10;&#10;Description automatically generated">
            <a:extLst>
              <a:ext uri="{FF2B5EF4-FFF2-40B4-BE49-F238E27FC236}">
                <a16:creationId xmlns:a16="http://schemas.microsoft.com/office/drawing/2014/main" id="{BCC39A20-B924-4164-932E-5FDD4F40A8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189" b="14561"/>
          <a:stretch/>
        </p:blipFill>
        <p:spPr>
          <a:xfrm>
            <a:off x="20" y="-33"/>
            <a:ext cx="18287975" cy="10287033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D5B012D8-7F27-4758-9AC6-C889B154BD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655066" y="1650474"/>
            <a:ext cx="10287005" cy="6986021"/>
          </a:xfrm>
          <a:prstGeom prst="rect">
            <a:avLst/>
          </a:prstGeom>
          <a:gradFill flip="none" rotWithShape="1">
            <a:gsLst>
              <a:gs pos="48000">
                <a:srgbClr val="000000">
                  <a:alpha val="24000"/>
                </a:srgbClr>
              </a:gs>
              <a:gs pos="85000">
                <a:srgbClr val="000000">
                  <a:alpha val="45000"/>
                </a:srgbClr>
              </a:gs>
              <a:gs pos="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bject 4">
            <a:extLst>
              <a:ext uri="{FF2B5EF4-FFF2-40B4-BE49-F238E27FC236}">
                <a16:creationId xmlns:a16="http://schemas.microsoft.com/office/drawing/2014/main" id="{EC60FAEF-7B5A-E0DC-6090-F0B7EBF77B7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65199" y="965200"/>
            <a:ext cx="8178793" cy="53538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defTabSz="914400">
              <a:tabLst>
                <a:tab pos="4761230" algn="l"/>
              </a:tabLst>
            </a:pPr>
            <a:r>
              <a:rPr lang="en-US" sz="7800" b="1" dirty="0">
                <a:solidFill>
                  <a:srgbClr val="FFF6F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 citizens and residents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063B759-00FC-46D1-9898-8E8625268F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1310281" y="3309276"/>
            <a:ext cx="10287005" cy="3668436"/>
          </a:xfrm>
          <a:prstGeom prst="rect">
            <a:avLst/>
          </a:prstGeom>
          <a:gradFill flip="none" rotWithShape="1">
            <a:gsLst>
              <a:gs pos="48000">
                <a:srgbClr val="000000">
                  <a:alpha val="24000"/>
                </a:srgbClr>
              </a:gs>
              <a:gs pos="85000">
                <a:srgbClr val="000000">
                  <a:alpha val="45000"/>
                </a:srgbClr>
              </a:gs>
              <a:gs pos="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05561C-44DD-21D3-D4C1-45344FEB8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915900" y="9534525"/>
            <a:ext cx="4114800" cy="54768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B6F15528-21DE-4FAA-801E-634DDDAF4B2B}" type="slidenum">
              <a:rPr lang="en-US" sz="1200">
                <a:solidFill>
                  <a:srgbClr val="FFFFFF"/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14</a:t>
            </a:fld>
            <a:endParaRPr lang="en-US" sz="1200">
              <a:solidFill>
                <a:srgbClr val="FFFFFF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03903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636115-59F6-70F1-CDAF-74404BA51D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4A7F06CE-56E6-6665-D5F4-25163EF5ABB6}"/>
              </a:ext>
            </a:extLst>
          </p:cNvPr>
          <p:cNvSpPr/>
          <p:nvPr/>
        </p:nvSpPr>
        <p:spPr>
          <a:xfrm>
            <a:off x="4119245" y="643436"/>
            <a:ext cx="10049510" cy="0"/>
          </a:xfrm>
          <a:custGeom>
            <a:avLst/>
            <a:gdLst/>
            <a:ahLst/>
            <a:cxnLst/>
            <a:rect l="l" t="t" r="r" b="b"/>
            <a:pathLst>
              <a:path w="10049510">
                <a:moveTo>
                  <a:pt x="0" y="0"/>
                </a:moveTo>
                <a:lnTo>
                  <a:pt x="10048938" y="0"/>
                </a:lnTo>
              </a:path>
            </a:pathLst>
          </a:custGeom>
          <a:ln w="47624">
            <a:solidFill>
              <a:srgbClr val="736A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B7F246AF-88D2-3CF5-FFFC-B7124F7C9E7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855016" y="883976"/>
            <a:ext cx="10978405" cy="943913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algn="ctr">
              <a:lnSpc>
                <a:spcPts val="7120"/>
              </a:lnSpc>
              <a:spcBef>
                <a:spcPts val="135"/>
              </a:spcBef>
              <a:tabLst>
                <a:tab pos="4761230" algn="l"/>
              </a:tabLst>
            </a:pPr>
            <a:r>
              <a:rPr lang="en-US" sz="7200" b="1" dirty="0">
                <a:solidFill>
                  <a:srgbClr val="6F5DB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 citizens and residents</a:t>
            </a:r>
            <a:endParaRPr lang="en-US" sz="11500" b="1" dirty="0">
              <a:solidFill>
                <a:srgbClr val="6F5DB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D123E2E-9029-178D-150E-D7C812691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15</a:t>
            </a:fld>
            <a:endParaRPr lang="en-US"/>
          </a:p>
        </p:txBody>
      </p:sp>
      <p:sp>
        <p:nvSpPr>
          <p:cNvPr id="25" name="object 25">
            <a:extLst>
              <a:ext uri="{FF2B5EF4-FFF2-40B4-BE49-F238E27FC236}">
                <a16:creationId xmlns:a16="http://schemas.microsoft.com/office/drawing/2014/main" id="{9DA4B3AF-81BE-C7C0-F066-1B46271C2929}"/>
              </a:ext>
            </a:extLst>
          </p:cNvPr>
          <p:cNvSpPr txBox="1"/>
          <p:nvPr/>
        </p:nvSpPr>
        <p:spPr>
          <a:xfrm>
            <a:off x="227601" y="134390"/>
            <a:ext cx="3311525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i="1" spc="-175" dirty="0">
                <a:solidFill>
                  <a:srgbClr val="736AAA"/>
                </a:solidFill>
                <a:latin typeface="Arial"/>
                <a:cs typeface="Arial"/>
              </a:rPr>
              <a:t>A</a:t>
            </a:r>
            <a:r>
              <a:rPr sz="2600" i="1" spc="15" dirty="0">
                <a:solidFill>
                  <a:srgbClr val="736AAA"/>
                </a:solidFill>
                <a:latin typeface="Arial"/>
                <a:cs typeface="Arial"/>
              </a:rPr>
              <a:t>L</a:t>
            </a:r>
            <a:r>
              <a:rPr sz="2600" i="1" spc="-40" dirty="0">
                <a:solidFill>
                  <a:srgbClr val="736AAA"/>
                </a:solidFill>
                <a:latin typeface="Arial"/>
                <a:cs typeface="Arial"/>
              </a:rPr>
              <a:t>I</a:t>
            </a:r>
            <a:r>
              <a:rPr sz="2600" i="1" spc="-320" dirty="0">
                <a:solidFill>
                  <a:srgbClr val="736AAA"/>
                </a:solidFill>
                <a:latin typeface="Arial"/>
                <a:cs typeface="Arial"/>
              </a:rPr>
              <a:t>C</a:t>
            </a:r>
            <a:r>
              <a:rPr sz="2600" i="1" spc="-180" dirty="0">
                <a:solidFill>
                  <a:srgbClr val="736AAA"/>
                </a:solidFill>
                <a:latin typeface="Arial"/>
                <a:cs typeface="Arial"/>
              </a:rPr>
              <a:t>E</a:t>
            </a:r>
            <a:r>
              <a:rPr sz="2600" i="1" spc="-204" dirty="0">
                <a:solidFill>
                  <a:srgbClr val="736AAA"/>
                </a:solidFill>
                <a:latin typeface="Arial"/>
                <a:cs typeface="Arial"/>
              </a:rPr>
              <a:t>A</a:t>
            </a:r>
            <a:r>
              <a:rPr sz="2600" i="1" spc="-16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2600" i="1" spc="-320" dirty="0">
                <a:solidFill>
                  <a:srgbClr val="736AAA"/>
                </a:solidFill>
                <a:latin typeface="Arial"/>
                <a:cs typeface="Arial"/>
              </a:rPr>
              <a:t>C</a:t>
            </a:r>
            <a:r>
              <a:rPr sz="2600" i="1" spc="-175" dirty="0">
                <a:solidFill>
                  <a:srgbClr val="736AAA"/>
                </a:solidFill>
                <a:latin typeface="Arial"/>
                <a:cs typeface="Arial"/>
              </a:rPr>
              <a:t>A</a:t>
            </a:r>
            <a:r>
              <a:rPr sz="2600" i="1" spc="-229" dirty="0">
                <a:solidFill>
                  <a:srgbClr val="736AAA"/>
                </a:solidFill>
                <a:latin typeface="Arial"/>
                <a:cs typeface="Arial"/>
              </a:rPr>
              <a:t>S</a:t>
            </a:r>
            <a:r>
              <a:rPr sz="2600" i="1" spc="-125" dirty="0">
                <a:solidFill>
                  <a:srgbClr val="736AAA"/>
                </a:solidFill>
                <a:latin typeface="Arial"/>
                <a:cs typeface="Arial"/>
              </a:rPr>
              <a:t>T</a:t>
            </a:r>
            <a:r>
              <a:rPr sz="2600" i="1" spc="-180" dirty="0">
                <a:solidFill>
                  <a:srgbClr val="736AAA"/>
                </a:solidFill>
                <a:latin typeface="Arial"/>
                <a:cs typeface="Arial"/>
              </a:rPr>
              <a:t>E</a:t>
            </a:r>
            <a:r>
              <a:rPr sz="2600" i="1" spc="15" dirty="0">
                <a:solidFill>
                  <a:srgbClr val="736AAA"/>
                </a:solidFill>
                <a:latin typeface="Arial"/>
                <a:cs typeface="Arial"/>
              </a:rPr>
              <a:t>LL</a:t>
            </a:r>
            <a:r>
              <a:rPr sz="2600" i="1" spc="-175" dirty="0">
                <a:solidFill>
                  <a:srgbClr val="736AAA"/>
                </a:solidFill>
                <a:latin typeface="Arial"/>
                <a:cs typeface="Arial"/>
              </a:rPr>
              <a:t>A</a:t>
            </a:r>
            <a:r>
              <a:rPr sz="2600" i="1" spc="-150" dirty="0">
                <a:solidFill>
                  <a:srgbClr val="736AAA"/>
                </a:solidFill>
                <a:latin typeface="Arial"/>
                <a:cs typeface="Arial"/>
              </a:rPr>
              <a:t>N</a:t>
            </a:r>
            <a:r>
              <a:rPr sz="2600" i="1" spc="-425" dirty="0">
                <a:solidFill>
                  <a:srgbClr val="736AAA"/>
                </a:solidFill>
                <a:latin typeface="Arial"/>
                <a:cs typeface="Arial"/>
              </a:rPr>
              <a:t>O</a:t>
            </a:r>
            <a:r>
              <a:rPr sz="2600" i="1" spc="-260" dirty="0">
                <a:solidFill>
                  <a:srgbClr val="736AAA"/>
                </a:solidFill>
                <a:latin typeface="Arial"/>
                <a:cs typeface="Arial"/>
              </a:rPr>
              <a:t>S</a:t>
            </a:r>
            <a:endParaRPr sz="2600" dirty="0">
              <a:latin typeface="Arial"/>
              <a:cs typeface="Arial"/>
            </a:endParaRPr>
          </a:p>
        </p:txBody>
      </p:sp>
      <p:sp>
        <p:nvSpPr>
          <p:cNvPr id="32" name="object 3">
            <a:extLst>
              <a:ext uri="{FF2B5EF4-FFF2-40B4-BE49-F238E27FC236}">
                <a16:creationId xmlns:a16="http://schemas.microsoft.com/office/drawing/2014/main" id="{51386B6C-2094-8DD4-D0D7-C4CC65048ED8}"/>
              </a:ext>
            </a:extLst>
          </p:cNvPr>
          <p:cNvSpPr/>
          <p:nvPr/>
        </p:nvSpPr>
        <p:spPr>
          <a:xfrm>
            <a:off x="4119245" y="1945637"/>
            <a:ext cx="10049510" cy="0"/>
          </a:xfrm>
          <a:custGeom>
            <a:avLst/>
            <a:gdLst/>
            <a:ahLst/>
            <a:cxnLst/>
            <a:rect l="l" t="t" r="r" b="b"/>
            <a:pathLst>
              <a:path w="10049510">
                <a:moveTo>
                  <a:pt x="0" y="0"/>
                </a:moveTo>
                <a:lnTo>
                  <a:pt x="10048938" y="0"/>
                </a:lnTo>
              </a:path>
            </a:pathLst>
          </a:custGeom>
          <a:ln w="47624">
            <a:solidFill>
              <a:srgbClr val="736A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EC68DF5-32DD-22ED-23A1-6673D0EFBF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080" y="3248195"/>
            <a:ext cx="13454574" cy="628633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2000" dirty="0"/>
              <a:t>• Worldwide Taxation</a:t>
            </a:r>
          </a:p>
          <a:p>
            <a:pPr marL="0" indent="0">
              <a:buNone/>
            </a:pPr>
            <a:r>
              <a:rPr sz="2000" dirty="0"/>
              <a:t>• Treaties may mitigate this</a:t>
            </a:r>
          </a:p>
          <a:p>
            <a:pPr marL="0" indent="0">
              <a:buNone/>
            </a:pPr>
            <a:r>
              <a:rPr sz="2000" dirty="0"/>
              <a:t>• Tax compliance required even if not living in the US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>
                <a:solidFill>
                  <a:srgbClr val="6F5DB0"/>
                </a:solidFill>
              </a:rPr>
              <a:t>[</a:t>
            </a:r>
            <a:r>
              <a:rPr sz="2000" b="1" dirty="0" err="1">
                <a:solidFill>
                  <a:srgbClr val="6F5DB0"/>
                </a:solidFill>
              </a:rPr>
              <a:t>Español</a:t>
            </a:r>
            <a:r>
              <a:rPr sz="2000" b="1" dirty="0">
                <a:solidFill>
                  <a:srgbClr val="6F5DB0"/>
                </a:solidFill>
              </a:rPr>
              <a:t>: </a:t>
            </a:r>
            <a:r>
              <a:rPr sz="2000" b="1" dirty="0" err="1">
                <a:solidFill>
                  <a:srgbClr val="6F5DB0"/>
                </a:solidFill>
              </a:rPr>
              <a:t>Ciudadanos</a:t>
            </a:r>
            <a:r>
              <a:rPr sz="2000" b="1" dirty="0">
                <a:solidFill>
                  <a:srgbClr val="6F5DB0"/>
                </a:solidFill>
              </a:rPr>
              <a:t> y </a:t>
            </a:r>
            <a:r>
              <a:rPr sz="2000" b="1" dirty="0" err="1">
                <a:solidFill>
                  <a:srgbClr val="6F5DB0"/>
                </a:solidFill>
              </a:rPr>
              <a:t>residentes</a:t>
            </a:r>
            <a:r>
              <a:rPr sz="2000" b="1" dirty="0">
                <a:solidFill>
                  <a:srgbClr val="6F5DB0"/>
                </a:solidFill>
              </a:rPr>
              <a:t> de EE.UU.]</a:t>
            </a:r>
          </a:p>
          <a:p>
            <a:pPr marL="0" indent="0">
              <a:buNone/>
            </a:pPr>
            <a:r>
              <a:rPr sz="2000" dirty="0"/>
              <a:t>• </a:t>
            </a:r>
            <a:r>
              <a:rPr sz="2000" dirty="0" err="1"/>
              <a:t>Tributación</a:t>
            </a:r>
            <a:r>
              <a:rPr sz="2000" dirty="0"/>
              <a:t> </a:t>
            </a:r>
            <a:r>
              <a:rPr sz="2000" dirty="0" err="1"/>
              <a:t>mundial</a:t>
            </a:r>
            <a:endParaRPr sz="2000" dirty="0"/>
          </a:p>
          <a:p>
            <a:pPr marL="0" indent="0">
              <a:buNone/>
            </a:pPr>
            <a:r>
              <a:rPr sz="2000" dirty="0"/>
              <a:t>• Los </a:t>
            </a:r>
            <a:r>
              <a:rPr sz="2000" dirty="0" err="1"/>
              <a:t>tratados</a:t>
            </a:r>
            <a:r>
              <a:rPr sz="2000" dirty="0"/>
              <a:t> </a:t>
            </a:r>
            <a:r>
              <a:rPr sz="2000" dirty="0" err="1"/>
              <a:t>pueden</a:t>
            </a:r>
            <a:r>
              <a:rPr sz="2000" dirty="0"/>
              <a:t> </a:t>
            </a:r>
            <a:r>
              <a:rPr sz="2000" dirty="0" err="1"/>
              <a:t>mitigar</a:t>
            </a:r>
            <a:r>
              <a:rPr sz="2000" dirty="0"/>
              <a:t> </a:t>
            </a:r>
            <a:r>
              <a:rPr sz="2000" dirty="0" err="1"/>
              <a:t>esto</a:t>
            </a:r>
            <a:endParaRPr sz="2000" dirty="0"/>
          </a:p>
          <a:p>
            <a:pPr marL="0" indent="0">
              <a:buNone/>
            </a:pPr>
            <a:r>
              <a:rPr sz="2000" dirty="0"/>
              <a:t>• Se </a:t>
            </a:r>
            <a:r>
              <a:rPr sz="2000" dirty="0" err="1"/>
              <a:t>requiere</a:t>
            </a:r>
            <a:r>
              <a:rPr sz="2000" dirty="0"/>
              <a:t> </a:t>
            </a:r>
            <a:r>
              <a:rPr sz="2000" dirty="0" err="1"/>
              <a:t>cumplimiento</a:t>
            </a:r>
            <a:r>
              <a:rPr sz="2000" dirty="0"/>
              <a:t> fiscal </a:t>
            </a:r>
            <a:r>
              <a:rPr sz="2000" dirty="0" err="1"/>
              <a:t>incluso</a:t>
            </a:r>
            <a:r>
              <a:rPr sz="2000" dirty="0"/>
              <a:t> </a:t>
            </a:r>
            <a:r>
              <a:rPr sz="2000" dirty="0" err="1"/>
              <a:t>si</a:t>
            </a:r>
            <a:r>
              <a:rPr sz="2000" dirty="0"/>
              <a:t> no </a:t>
            </a:r>
            <a:r>
              <a:rPr sz="2000" dirty="0" err="1"/>
              <a:t>vive</a:t>
            </a:r>
            <a:r>
              <a:rPr sz="2000" dirty="0"/>
              <a:t> </a:t>
            </a:r>
            <a:r>
              <a:rPr sz="2000" dirty="0" err="1"/>
              <a:t>en</a:t>
            </a:r>
            <a:r>
              <a:rPr sz="2000" dirty="0"/>
              <a:t> EE.UU.</a:t>
            </a:r>
          </a:p>
          <a:p>
            <a:pPr marL="0" indent="0">
              <a:buNone/>
            </a:pPr>
            <a:endParaRPr sz="2000" dirty="0"/>
          </a:p>
          <a:p>
            <a:pPr marL="0" indent="0">
              <a:buNone/>
            </a:pPr>
            <a:r>
              <a:rPr sz="2000" b="1" dirty="0">
                <a:solidFill>
                  <a:srgbClr val="6F5DB0"/>
                </a:solidFill>
              </a:rPr>
              <a:t>[</a:t>
            </a:r>
            <a:r>
              <a:rPr sz="2000" b="1" dirty="0" err="1">
                <a:solidFill>
                  <a:srgbClr val="6F5DB0"/>
                </a:solidFill>
              </a:rPr>
              <a:t>Português</a:t>
            </a:r>
            <a:r>
              <a:rPr sz="2000" b="1" dirty="0">
                <a:solidFill>
                  <a:srgbClr val="6F5DB0"/>
                </a:solidFill>
              </a:rPr>
              <a:t>: </a:t>
            </a:r>
            <a:r>
              <a:rPr sz="2000" b="1" dirty="0" err="1">
                <a:solidFill>
                  <a:srgbClr val="6F5DB0"/>
                </a:solidFill>
              </a:rPr>
              <a:t>Cidadãos</a:t>
            </a:r>
            <a:r>
              <a:rPr sz="2000" b="1" dirty="0">
                <a:solidFill>
                  <a:srgbClr val="6F5DB0"/>
                </a:solidFill>
              </a:rPr>
              <a:t> e </a:t>
            </a:r>
            <a:r>
              <a:rPr sz="2000" b="1" dirty="0" err="1">
                <a:solidFill>
                  <a:srgbClr val="6F5DB0"/>
                </a:solidFill>
              </a:rPr>
              <a:t>residentes</a:t>
            </a:r>
            <a:r>
              <a:rPr sz="2000" b="1" dirty="0">
                <a:solidFill>
                  <a:srgbClr val="6F5DB0"/>
                </a:solidFill>
              </a:rPr>
              <a:t> dos EUA]</a:t>
            </a:r>
          </a:p>
          <a:p>
            <a:pPr marL="0" indent="0">
              <a:buNone/>
            </a:pPr>
            <a:r>
              <a:rPr sz="2000" dirty="0"/>
              <a:t>• </a:t>
            </a:r>
            <a:r>
              <a:rPr sz="2000" dirty="0" err="1"/>
              <a:t>Tributação</a:t>
            </a:r>
            <a:r>
              <a:rPr sz="2000" dirty="0"/>
              <a:t> </a:t>
            </a:r>
            <a:r>
              <a:rPr sz="2000" dirty="0" err="1"/>
              <a:t>mundial</a:t>
            </a:r>
            <a:endParaRPr sz="2000" dirty="0"/>
          </a:p>
          <a:p>
            <a:pPr marL="0" indent="0">
              <a:buNone/>
            </a:pPr>
            <a:r>
              <a:rPr sz="2000" dirty="0"/>
              <a:t>• </a:t>
            </a:r>
            <a:r>
              <a:rPr sz="2000" dirty="0" err="1"/>
              <a:t>Tratados</a:t>
            </a:r>
            <a:r>
              <a:rPr sz="2000" dirty="0"/>
              <a:t> </a:t>
            </a:r>
            <a:r>
              <a:rPr sz="2000" dirty="0" err="1"/>
              <a:t>podem</a:t>
            </a:r>
            <a:r>
              <a:rPr sz="2000" dirty="0"/>
              <a:t> </a:t>
            </a:r>
            <a:r>
              <a:rPr sz="2000" dirty="0" err="1"/>
              <a:t>mitigar</a:t>
            </a:r>
            <a:r>
              <a:rPr sz="2000" dirty="0"/>
              <a:t> </a:t>
            </a:r>
            <a:r>
              <a:rPr sz="2000" dirty="0" err="1"/>
              <a:t>isso</a:t>
            </a:r>
            <a:endParaRPr sz="2000" dirty="0"/>
          </a:p>
          <a:p>
            <a:pPr marL="0" indent="0">
              <a:buNone/>
            </a:pPr>
            <a:r>
              <a:rPr sz="2000" dirty="0"/>
              <a:t>• A </a:t>
            </a:r>
            <a:r>
              <a:rPr sz="2000" dirty="0" err="1"/>
              <a:t>conformidade</a:t>
            </a:r>
            <a:r>
              <a:rPr sz="2000" dirty="0"/>
              <a:t> </a:t>
            </a:r>
            <a:r>
              <a:rPr sz="2000" dirty="0" err="1"/>
              <a:t>tributária</a:t>
            </a:r>
            <a:r>
              <a:rPr sz="2000" dirty="0"/>
              <a:t> é </a:t>
            </a:r>
            <a:r>
              <a:rPr sz="2000" dirty="0" err="1"/>
              <a:t>necessária</a:t>
            </a:r>
            <a:r>
              <a:rPr sz="2000" dirty="0"/>
              <a:t> </a:t>
            </a:r>
            <a:r>
              <a:rPr sz="2000" dirty="0" err="1"/>
              <a:t>mesmo</a:t>
            </a:r>
            <a:r>
              <a:rPr sz="2000" dirty="0"/>
              <a:t> que </a:t>
            </a:r>
            <a:r>
              <a:rPr sz="2000" dirty="0" err="1"/>
              <a:t>não</a:t>
            </a:r>
            <a:r>
              <a:rPr sz="2000" dirty="0"/>
              <a:t> viva </a:t>
            </a:r>
            <a:r>
              <a:rPr sz="2000" dirty="0" err="1"/>
              <a:t>nos</a:t>
            </a:r>
            <a:r>
              <a:rPr sz="2000" dirty="0"/>
              <a:t> EUA</a:t>
            </a:r>
          </a:p>
        </p:txBody>
      </p:sp>
      <p:pic>
        <p:nvPicPr>
          <p:cNvPr id="10" name="Picture 9" descr="A rainbow colored airplane flying over water&#10;&#10;Description automatically generated">
            <a:extLst>
              <a:ext uri="{FF2B5EF4-FFF2-40B4-BE49-F238E27FC236}">
                <a16:creationId xmlns:a16="http://schemas.microsoft.com/office/drawing/2014/main" id="{3A4F6928-94D3-8483-2040-FAE00B1EC0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01900" y="-9646"/>
            <a:ext cx="3086100" cy="204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815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1A2C4AA-821F-79B8-5F90-002368C14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2286" y="0"/>
            <a:ext cx="18283428" cy="10287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Passport and money on a passport&#10;&#10;Description automatically generated">
            <a:extLst>
              <a:ext uri="{FF2B5EF4-FFF2-40B4-BE49-F238E27FC236}">
                <a16:creationId xmlns:a16="http://schemas.microsoft.com/office/drawing/2014/main" id="{B47AC62C-EBA8-2D86-A548-188D64A5826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8394" r="1" b="14403"/>
          <a:stretch/>
        </p:blipFill>
        <p:spPr>
          <a:xfrm>
            <a:off x="295275" y="260277"/>
            <a:ext cx="17697450" cy="9769144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A66828-ED1B-BC7D-D175-51020B488B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915900" y="9534525"/>
            <a:ext cx="4114800" cy="54768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B6F15528-21DE-4FAA-801E-634DDDAF4B2B}" type="slidenum">
              <a:rPr lang="en-US" sz="1200" smtClean="0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16</a:t>
            </a:fld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3325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E939D6-A3E9-5BF9-9F9A-083C6FE8BC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88B3B88E-441B-6ADE-ADC6-FD369DCF8E69}"/>
              </a:ext>
            </a:extLst>
          </p:cNvPr>
          <p:cNvSpPr/>
          <p:nvPr/>
        </p:nvSpPr>
        <p:spPr>
          <a:xfrm>
            <a:off x="4119245" y="643436"/>
            <a:ext cx="10049510" cy="0"/>
          </a:xfrm>
          <a:custGeom>
            <a:avLst/>
            <a:gdLst/>
            <a:ahLst/>
            <a:cxnLst/>
            <a:rect l="l" t="t" r="r" b="b"/>
            <a:pathLst>
              <a:path w="10049510">
                <a:moveTo>
                  <a:pt x="0" y="0"/>
                </a:moveTo>
                <a:lnTo>
                  <a:pt x="10048938" y="0"/>
                </a:lnTo>
              </a:path>
            </a:pathLst>
          </a:custGeom>
          <a:ln w="47624">
            <a:solidFill>
              <a:srgbClr val="736A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8CBCD935-0263-01B1-02D5-DA5BE9759C9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654797" y="784249"/>
            <a:ext cx="10978405" cy="1854418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algn="ctr">
              <a:lnSpc>
                <a:spcPts val="7120"/>
              </a:lnSpc>
              <a:spcBef>
                <a:spcPts val="135"/>
              </a:spcBef>
              <a:tabLst>
                <a:tab pos="4761230" algn="l"/>
              </a:tabLst>
            </a:pPr>
            <a:r>
              <a:rPr lang="en-US" sz="7200" b="1" dirty="0">
                <a:solidFill>
                  <a:srgbClr val="6F5DB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Penalties &amp; Voluntary Disclosures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966D457-7944-CEEB-6A6B-8E707CBA42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17</a:t>
            </a:fld>
            <a:endParaRPr lang="en-US"/>
          </a:p>
        </p:txBody>
      </p:sp>
      <p:sp>
        <p:nvSpPr>
          <p:cNvPr id="25" name="object 25">
            <a:extLst>
              <a:ext uri="{FF2B5EF4-FFF2-40B4-BE49-F238E27FC236}">
                <a16:creationId xmlns:a16="http://schemas.microsoft.com/office/drawing/2014/main" id="{6E545953-4240-4245-B2F8-5804782EEC56}"/>
              </a:ext>
            </a:extLst>
          </p:cNvPr>
          <p:cNvSpPr txBox="1"/>
          <p:nvPr/>
        </p:nvSpPr>
        <p:spPr>
          <a:xfrm>
            <a:off x="227601" y="134390"/>
            <a:ext cx="3311525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i="1" spc="-175" dirty="0">
                <a:solidFill>
                  <a:srgbClr val="736AAA"/>
                </a:solidFill>
                <a:latin typeface="Arial"/>
                <a:cs typeface="Arial"/>
              </a:rPr>
              <a:t>A</a:t>
            </a:r>
            <a:r>
              <a:rPr sz="2600" i="1" spc="15" dirty="0">
                <a:solidFill>
                  <a:srgbClr val="736AAA"/>
                </a:solidFill>
                <a:latin typeface="Arial"/>
                <a:cs typeface="Arial"/>
              </a:rPr>
              <a:t>L</a:t>
            </a:r>
            <a:r>
              <a:rPr sz="2600" i="1" spc="-40" dirty="0">
                <a:solidFill>
                  <a:srgbClr val="736AAA"/>
                </a:solidFill>
                <a:latin typeface="Arial"/>
                <a:cs typeface="Arial"/>
              </a:rPr>
              <a:t>I</a:t>
            </a:r>
            <a:r>
              <a:rPr sz="2600" i="1" spc="-320" dirty="0">
                <a:solidFill>
                  <a:srgbClr val="736AAA"/>
                </a:solidFill>
                <a:latin typeface="Arial"/>
                <a:cs typeface="Arial"/>
              </a:rPr>
              <a:t>C</a:t>
            </a:r>
            <a:r>
              <a:rPr sz="2600" i="1" spc="-180" dirty="0">
                <a:solidFill>
                  <a:srgbClr val="736AAA"/>
                </a:solidFill>
                <a:latin typeface="Arial"/>
                <a:cs typeface="Arial"/>
              </a:rPr>
              <a:t>E</a:t>
            </a:r>
            <a:r>
              <a:rPr sz="2600" i="1" spc="-204" dirty="0">
                <a:solidFill>
                  <a:srgbClr val="736AAA"/>
                </a:solidFill>
                <a:latin typeface="Arial"/>
                <a:cs typeface="Arial"/>
              </a:rPr>
              <a:t>A</a:t>
            </a:r>
            <a:r>
              <a:rPr sz="2600" i="1" spc="-16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2600" i="1" spc="-320" dirty="0">
                <a:solidFill>
                  <a:srgbClr val="736AAA"/>
                </a:solidFill>
                <a:latin typeface="Arial"/>
                <a:cs typeface="Arial"/>
              </a:rPr>
              <a:t>C</a:t>
            </a:r>
            <a:r>
              <a:rPr sz="2600" i="1" spc="-175" dirty="0">
                <a:solidFill>
                  <a:srgbClr val="736AAA"/>
                </a:solidFill>
                <a:latin typeface="Arial"/>
                <a:cs typeface="Arial"/>
              </a:rPr>
              <a:t>A</a:t>
            </a:r>
            <a:r>
              <a:rPr sz="2600" i="1" spc="-229" dirty="0">
                <a:solidFill>
                  <a:srgbClr val="736AAA"/>
                </a:solidFill>
                <a:latin typeface="Arial"/>
                <a:cs typeface="Arial"/>
              </a:rPr>
              <a:t>S</a:t>
            </a:r>
            <a:r>
              <a:rPr sz="2600" i="1" spc="-125" dirty="0">
                <a:solidFill>
                  <a:srgbClr val="736AAA"/>
                </a:solidFill>
                <a:latin typeface="Arial"/>
                <a:cs typeface="Arial"/>
              </a:rPr>
              <a:t>T</a:t>
            </a:r>
            <a:r>
              <a:rPr sz="2600" i="1" spc="-180" dirty="0">
                <a:solidFill>
                  <a:srgbClr val="736AAA"/>
                </a:solidFill>
                <a:latin typeface="Arial"/>
                <a:cs typeface="Arial"/>
              </a:rPr>
              <a:t>E</a:t>
            </a:r>
            <a:r>
              <a:rPr sz="2600" i="1" spc="15" dirty="0">
                <a:solidFill>
                  <a:srgbClr val="736AAA"/>
                </a:solidFill>
                <a:latin typeface="Arial"/>
                <a:cs typeface="Arial"/>
              </a:rPr>
              <a:t>LL</a:t>
            </a:r>
            <a:r>
              <a:rPr sz="2600" i="1" spc="-175" dirty="0">
                <a:solidFill>
                  <a:srgbClr val="736AAA"/>
                </a:solidFill>
                <a:latin typeface="Arial"/>
                <a:cs typeface="Arial"/>
              </a:rPr>
              <a:t>A</a:t>
            </a:r>
            <a:r>
              <a:rPr sz="2600" i="1" spc="-150" dirty="0">
                <a:solidFill>
                  <a:srgbClr val="736AAA"/>
                </a:solidFill>
                <a:latin typeface="Arial"/>
                <a:cs typeface="Arial"/>
              </a:rPr>
              <a:t>N</a:t>
            </a:r>
            <a:r>
              <a:rPr sz="2600" i="1" spc="-425" dirty="0">
                <a:solidFill>
                  <a:srgbClr val="736AAA"/>
                </a:solidFill>
                <a:latin typeface="Arial"/>
                <a:cs typeface="Arial"/>
              </a:rPr>
              <a:t>O</a:t>
            </a:r>
            <a:r>
              <a:rPr sz="2600" i="1" spc="-260" dirty="0">
                <a:solidFill>
                  <a:srgbClr val="736AAA"/>
                </a:solidFill>
                <a:latin typeface="Arial"/>
                <a:cs typeface="Arial"/>
              </a:rPr>
              <a:t>S</a:t>
            </a:r>
            <a:endParaRPr sz="2600" dirty="0">
              <a:latin typeface="Arial"/>
              <a:cs typeface="Arial"/>
            </a:endParaRPr>
          </a:p>
        </p:txBody>
      </p:sp>
      <p:sp>
        <p:nvSpPr>
          <p:cNvPr id="32" name="object 3">
            <a:extLst>
              <a:ext uri="{FF2B5EF4-FFF2-40B4-BE49-F238E27FC236}">
                <a16:creationId xmlns:a16="http://schemas.microsoft.com/office/drawing/2014/main" id="{CB639483-F12E-4D92-08F6-D9C9149FB42C}"/>
              </a:ext>
            </a:extLst>
          </p:cNvPr>
          <p:cNvSpPr/>
          <p:nvPr/>
        </p:nvSpPr>
        <p:spPr>
          <a:xfrm>
            <a:off x="4247456" y="2718315"/>
            <a:ext cx="10049510" cy="0"/>
          </a:xfrm>
          <a:custGeom>
            <a:avLst/>
            <a:gdLst/>
            <a:ahLst/>
            <a:cxnLst/>
            <a:rect l="l" t="t" r="r" b="b"/>
            <a:pathLst>
              <a:path w="10049510">
                <a:moveTo>
                  <a:pt x="0" y="0"/>
                </a:moveTo>
                <a:lnTo>
                  <a:pt x="10048938" y="0"/>
                </a:lnTo>
              </a:path>
            </a:pathLst>
          </a:custGeom>
          <a:ln w="47624">
            <a:solidFill>
              <a:srgbClr val="736AAA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E5804C1-22BE-68AF-995C-F6E3382E90D2}"/>
              </a:ext>
            </a:extLst>
          </p:cNvPr>
          <p:cNvSpPr txBox="1">
            <a:spLocks/>
          </p:cNvSpPr>
          <p:nvPr/>
        </p:nvSpPr>
        <p:spPr>
          <a:xfrm>
            <a:off x="1101399" y="3662969"/>
            <a:ext cx="13054136" cy="59881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1371600" rtl="0" eaLnBrk="1" latinLnBrk="0" hangingPunct="1">
              <a:lnSpc>
                <a:spcPct val="90000"/>
              </a:lnSpc>
              <a:spcBef>
                <a:spcPts val="1500"/>
              </a:spcBef>
              <a:buFont typeface="Arial" panose="020B0604020202020204" pitchFamily="34" charset="0"/>
              <a:buChar char="•"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000" dirty="0"/>
              <a:t>• Start at $1,000 (Form 8833) and can go up to $25,000 (Form 5472) per form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dirty="0"/>
              <a:t>• Passport revocations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dirty="0"/>
              <a:t>• </a:t>
            </a:r>
            <a:r>
              <a:rPr lang="en-US" sz="2000" dirty="0" err="1"/>
              <a:t>Greencard</a:t>
            </a:r>
            <a:r>
              <a:rPr lang="en-US" sz="2000" dirty="0"/>
              <a:t> taken away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0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b="1" dirty="0">
                <a:solidFill>
                  <a:srgbClr val="6F5DB0"/>
                </a:solidFill>
              </a:rPr>
              <a:t>[</a:t>
            </a:r>
            <a:r>
              <a:rPr lang="en-US" sz="2000" b="1" dirty="0" err="1">
                <a:solidFill>
                  <a:srgbClr val="6F5DB0"/>
                </a:solidFill>
              </a:rPr>
              <a:t>Español</a:t>
            </a:r>
            <a:r>
              <a:rPr lang="en-US" sz="2000" b="1" dirty="0">
                <a:solidFill>
                  <a:srgbClr val="6F5DB0"/>
                </a:solidFill>
              </a:rPr>
              <a:t>: </a:t>
            </a:r>
            <a:r>
              <a:rPr lang="en-US" sz="2000" b="1" dirty="0" err="1">
                <a:solidFill>
                  <a:srgbClr val="6F5DB0"/>
                </a:solidFill>
              </a:rPr>
              <a:t>Multas</a:t>
            </a:r>
            <a:r>
              <a:rPr lang="en-US" sz="2000" b="1" dirty="0">
                <a:solidFill>
                  <a:srgbClr val="6F5DB0"/>
                </a:solidFill>
              </a:rPr>
              <a:t> y </a:t>
            </a:r>
            <a:r>
              <a:rPr lang="en-US" sz="2000" b="1" dirty="0" err="1">
                <a:solidFill>
                  <a:srgbClr val="6F5DB0"/>
                </a:solidFill>
              </a:rPr>
              <a:t>Divulgaciones</a:t>
            </a:r>
            <a:r>
              <a:rPr lang="en-US" sz="2000" b="1" dirty="0">
                <a:solidFill>
                  <a:srgbClr val="6F5DB0"/>
                </a:solidFill>
              </a:rPr>
              <a:t> </a:t>
            </a:r>
            <a:r>
              <a:rPr lang="en-US" sz="2000" b="1" dirty="0" err="1">
                <a:solidFill>
                  <a:srgbClr val="6F5DB0"/>
                </a:solidFill>
              </a:rPr>
              <a:t>Voluntarias</a:t>
            </a:r>
            <a:r>
              <a:rPr lang="en-US" sz="2000" b="1" dirty="0">
                <a:solidFill>
                  <a:srgbClr val="6F5DB0"/>
                </a:solidFill>
              </a:rPr>
              <a:t>]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dirty="0"/>
              <a:t>• </a:t>
            </a:r>
            <a:r>
              <a:rPr lang="en-US" sz="2000" dirty="0" err="1"/>
              <a:t>Comienzan</a:t>
            </a:r>
            <a:r>
              <a:rPr lang="en-US" sz="2000" dirty="0"/>
              <a:t> </a:t>
            </a:r>
            <a:r>
              <a:rPr lang="en-US" sz="2000" dirty="0" err="1"/>
              <a:t>en</a:t>
            </a:r>
            <a:r>
              <a:rPr lang="en-US" sz="2000" dirty="0"/>
              <a:t> $1,000 (</a:t>
            </a:r>
            <a:r>
              <a:rPr lang="en-US" sz="2000" dirty="0" err="1"/>
              <a:t>Formulario</a:t>
            </a:r>
            <a:r>
              <a:rPr lang="en-US" sz="2000" dirty="0"/>
              <a:t> 8833) y </a:t>
            </a:r>
            <a:r>
              <a:rPr lang="en-US" sz="2000" dirty="0" err="1"/>
              <a:t>pueden</a:t>
            </a:r>
            <a:r>
              <a:rPr lang="en-US" sz="2000" dirty="0"/>
              <a:t> </a:t>
            </a:r>
            <a:r>
              <a:rPr lang="en-US" sz="2000" dirty="0" err="1"/>
              <a:t>llegar</a:t>
            </a:r>
            <a:r>
              <a:rPr lang="en-US" sz="2000" dirty="0"/>
              <a:t> hasta $25,000 (</a:t>
            </a:r>
            <a:r>
              <a:rPr lang="en-US" sz="2000" dirty="0" err="1"/>
              <a:t>Formulario</a:t>
            </a:r>
            <a:r>
              <a:rPr lang="en-US" sz="2000" dirty="0"/>
              <a:t> 5472) </a:t>
            </a:r>
            <a:r>
              <a:rPr lang="en-US" sz="2000" dirty="0" err="1"/>
              <a:t>por</a:t>
            </a:r>
            <a:r>
              <a:rPr lang="en-US" sz="2000" dirty="0"/>
              <a:t> </a:t>
            </a:r>
            <a:r>
              <a:rPr lang="en-US" sz="2000" dirty="0" err="1"/>
              <a:t>formulario</a:t>
            </a:r>
            <a:endParaRPr lang="en-US" sz="20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dirty="0"/>
              <a:t>• </a:t>
            </a:r>
            <a:r>
              <a:rPr lang="en-US" sz="2000" dirty="0" err="1"/>
              <a:t>Revocación</a:t>
            </a:r>
            <a:r>
              <a:rPr lang="en-US" sz="2000" dirty="0"/>
              <a:t> de </a:t>
            </a:r>
            <a:r>
              <a:rPr lang="en-US" sz="2000" dirty="0" err="1"/>
              <a:t>pasaportes</a:t>
            </a:r>
            <a:endParaRPr lang="en-US" sz="20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dirty="0"/>
              <a:t>• </a:t>
            </a:r>
            <a:r>
              <a:rPr lang="en-US" sz="2000" dirty="0" err="1"/>
              <a:t>Retiro</a:t>
            </a:r>
            <a:r>
              <a:rPr lang="en-US" sz="2000" dirty="0"/>
              <a:t> de la </a:t>
            </a:r>
            <a:r>
              <a:rPr lang="en-US" sz="2000" dirty="0" err="1"/>
              <a:t>Tarjeta</a:t>
            </a:r>
            <a:r>
              <a:rPr lang="en-US" sz="2000" dirty="0"/>
              <a:t> Verde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0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b="1" dirty="0">
                <a:solidFill>
                  <a:srgbClr val="6F5DB0"/>
                </a:solidFill>
              </a:rPr>
              <a:t>[</a:t>
            </a:r>
            <a:r>
              <a:rPr lang="en-US" sz="2000" b="1" dirty="0" err="1">
                <a:solidFill>
                  <a:srgbClr val="6F5DB0"/>
                </a:solidFill>
              </a:rPr>
              <a:t>Português</a:t>
            </a:r>
            <a:r>
              <a:rPr lang="en-US" sz="2000" b="1" dirty="0">
                <a:solidFill>
                  <a:srgbClr val="6F5DB0"/>
                </a:solidFill>
              </a:rPr>
              <a:t>: </a:t>
            </a:r>
            <a:r>
              <a:rPr lang="en-US" sz="2000" b="1" dirty="0" err="1">
                <a:solidFill>
                  <a:srgbClr val="6F5DB0"/>
                </a:solidFill>
              </a:rPr>
              <a:t>Multas</a:t>
            </a:r>
            <a:r>
              <a:rPr lang="en-US" sz="2000" b="1" dirty="0">
                <a:solidFill>
                  <a:srgbClr val="6F5DB0"/>
                </a:solidFill>
              </a:rPr>
              <a:t> e </a:t>
            </a:r>
            <a:r>
              <a:rPr lang="en-US" sz="2000" b="1" dirty="0" err="1">
                <a:solidFill>
                  <a:srgbClr val="6F5DB0"/>
                </a:solidFill>
              </a:rPr>
              <a:t>Divulgações</a:t>
            </a:r>
            <a:r>
              <a:rPr lang="en-US" sz="2000" b="1" dirty="0">
                <a:solidFill>
                  <a:srgbClr val="6F5DB0"/>
                </a:solidFill>
              </a:rPr>
              <a:t> </a:t>
            </a:r>
            <a:r>
              <a:rPr lang="en-US" sz="2000" b="1" dirty="0" err="1">
                <a:solidFill>
                  <a:srgbClr val="6F5DB0"/>
                </a:solidFill>
              </a:rPr>
              <a:t>Voluntárias</a:t>
            </a:r>
            <a:r>
              <a:rPr lang="en-US" sz="2000" b="1" dirty="0">
                <a:solidFill>
                  <a:srgbClr val="6F5DB0"/>
                </a:solidFill>
              </a:rPr>
              <a:t>]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dirty="0"/>
              <a:t>• </a:t>
            </a:r>
            <a:r>
              <a:rPr lang="en-US" sz="2000" dirty="0" err="1"/>
              <a:t>Começam</a:t>
            </a:r>
            <a:r>
              <a:rPr lang="en-US" sz="2000" dirty="0"/>
              <a:t> </a:t>
            </a:r>
            <a:r>
              <a:rPr lang="en-US" sz="2000" dirty="0" err="1"/>
              <a:t>em</a:t>
            </a:r>
            <a:r>
              <a:rPr lang="en-US" sz="2000" dirty="0"/>
              <a:t> $1.000 (</a:t>
            </a:r>
            <a:r>
              <a:rPr lang="en-US" sz="2000" dirty="0" err="1"/>
              <a:t>Formulário</a:t>
            </a:r>
            <a:r>
              <a:rPr lang="en-US" sz="2000" dirty="0"/>
              <a:t> 8833) e </a:t>
            </a:r>
            <a:r>
              <a:rPr lang="en-US" sz="2000" dirty="0" err="1"/>
              <a:t>podem</a:t>
            </a:r>
            <a:r>
              <a:rPr lang="en-US" sz="2000" dirty="0"/>
              <a:t> </a:t>
            </a:r>
            <a:r>
              <a:rPr lang="en-US" sz="2000" dirty="0" err="1"/>
              <a:t>chegar</a:t>
            </a:r>
            <a:r>
              <a:rPr lang="en-US" sz="2000" dirty="0"/>
              <a:t> a $25.000 (</a:t>
            </a:r>
            <a:r>
              <a:rPr lang="en-US" sz="2000" dirty="0" err="1"/>
              <a:t>Formulário</a:t>
            </a:r>
            <a:r>
              <a:rPr lang="en-US" sz="2000" dirty="0"/>
              <a:t> 5472) </a:t>
            </a:r>
            <a:r>
              <a:rPr lang="en-US" sz="2000" dirty="0" err="1"/>
              <a:t>por</a:t>
            </a:r>
            <a:r>
              <a:rPr lang="en-US" sz="2000" dirty="0"/>
              <a:t> </a:t>
            </a:r>
            <a:r>
              <a:rPr lang="en-US" sz="2000" dirty="0" err="1"/>
              <a:t>formulário</a:t>
            </a:r>
            <a:endParaRPr lang="en-US" sz="20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dirty="0"/>
              <a:t>• </a:t>
            </a:r>
            <a:r>
              <a:rPr lang="en-US" sz="2000" dirty="0" err="1"/>
              <a:t>Revogações</a:t>
            </a:r>
            <a:r>
              <a:rPr lang="en-US" sz="2000" dirty="0"/>
              <a:t> de </a:t>
            </a:r>
            <a:r>
              <a:rPr lang="en-US" sz="2000" dirty="0" err="1"/>
              <a:t>passaportes</a:t>
            </a:r>
            <a:endParaRPr lang="en-US" sz="20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dirty="0"/>
              <a:t>• Green Card </a:t>
            </a:r>
            <a:r>
              <a:rPr lang="en-US" sz="2000" dirty="0" err="1"/>
              <a:t>retirado</a:t>
            </a:r>
            <a:endParaRPr lang="en-US" sz="2000" dirty="0"/>
          </a:p>
        </p:txBody>
      </p:sp>
      <p:pic>
        <p:nvPicPr>
          <p:cNvPr id="10" name="Picture 9" descr="A rainbow colored airplane flying over water&#10;&#10;Description automatically generated">
            <a:extLst>
              <a:ext uri="{FF2B5EF4-FFF2-40B4-BE49-F238E27FC236}">
                <a16:creationId xmlns:a16="http://schemas.microsoft.com/office/drawing/2014/main" id="{94F7ECBA-EDED-E315-85C2-2866D027A0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01900" y="-9646"/>
            <a:ext cx="3086100" cy="204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3645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32EC069-0C11-4BD3-876D-60114F4782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2286" y="0"/>
            <a:ext cx="18283428" cy="10287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Picture 4" descr="A stack of files and a magnifying glass&#10;&#10;Description automatically generated">
            <a:extLst>
              <a:ext uri="{FF2B5EF4-FFF2-40B4-BE49-F238E27FC236}">
                <a16:creationId xmlns:a16="http://schemas.microsoft.com/office/drawing/2014/main" id="{33461BB5-2F59-341C-21C1-954191B99D9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5724" b="11000"/>
          <a:stretch/>
        </p:blipFill>
        <p:spPr>
          <a:xfrm>
            <a:off x="20" y="1923"/>
            <a:ext cx="18287980" cy="10285077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590E17-2B16-2437-162E-DCD635BFE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915900" y="9534525"/>
            <a:ext cx="4114800" cy="54768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B6F15528-21DE-4FAA-801E-634DDDAF4B2B}" type="slidenum">
              <a:rPr lang="en-US" sz="1200" smtClean="0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18</a:t>
            </a:fld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3286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83A997-B350-ED9D-B9E4-F0EFBD47A9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57150F16-67B7-47A0-C4E5-8A7A4230D0A6}"/>
              </a:ext>
            </a:extLst>
          </p:cNvPr>
          <p:cNvSpPr/>
          <p:nvPr/>
        </p:nvSpPr>
        <p:spPr>
          <a:xfrm>
            <a:off x="4119245" y="643436"/>
            <a:ext cx="10049510" cy="0"/>
          </a:xfrm>
          <a:custGeom>
            <a:avLst/>
            <a:gdLst/>
            <a:ahLst/>
            <a:cxnLst/>
            <a:rect l="l" t="t" r="r" b="b"/>
            <a:pathLst>
              <a:path w="10049510">
                <a:moveTo>
                  <a:pt x="0" y="0"/>
                </a:moveTo>
                <a:lnTo>
                  <a:pt x="10048938" y="0"/>
                </a:lnTo>
              </a:path>
            </a:pathLst>
          </a:custGeom>
          <a:ln w="47624">
            <a:solidFill>
              <a:srgbClr val="736A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28765C3F-4F25-ED61-D58D-5D3EB054509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654797" y="873609"/>
            <a:ext cx="10978405" cy="943913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algn="ctr">
              <a:lnSpc>
                <a:spcPts val="7120"/>
              </a:lnSpc>
              <a:spcBef>
                <a:spcPts val="135"/>
              </a:spcBef>
              <a:tabLst>
                <a:tab pos="4761230" algn="l"/>
              </a:tabLst>
            </a:pPr>
            <a:r>
              <a:rPr lang="en-US" sz="7200" b="1" dirty="0">
                <a:solidFill>
                  <a:srgbClr val="6F5DB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Voluntary Disclosures</a:t>
            </a:r>
            <a:endParaRPr lang="en-US" sz="49600" b="1" dirty="0">
              <a:solidFill>
                <a:srgbClr val="6F5DB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664C75B-30D3-BF89-5AAD-B644F947E3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19</a:t>
            </a:fld>
            <a:endParaRPr lang="en-US"/>
          </a:p>
        </p:txBody>
      </p:sp>
      <p:sp>
        <p:nvSpPr>
          <p:cNvPr id="25" name="object 25">
            <a:extLst>
              <a:ext uri="{FF2B5EF4-FFF2-40B4-BE49-F238E27FC236}">
                <a16:creationId xmlns:a16="http://schemas.microsoft.com/office/drawing/2014/main" id="{AA7D8025-2F73-666C-D39B-57B6EF7DA76F}"/>
              </a:ext>
            </a:extLst>
          </p:cNvPr>
          <p:cNvSpPr txBox="1"/>
          <p:nvPr/>
        </p:nvSpPr>
        <p:spPr>
          <a:xfrm>
            <a:off x="227601" y="134390"/>
            <a:ext cx="3311525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i="1" spc="-175" dirty="0">
                <a:solidFill>
                  <a:srgbClr val="736AAA"/>
                </a:solidFill>
                <a:latin typeface="Arial"/>
                <a:cs typeface="Arial"/>
              </a:rPr>
              <a:t>A</a:t>
            </a:r>
            <a:r>
              <a:rPr sz="2600" i="1" spc="15" dirty="0">
                <a:solidFill>
                  <a:srgbClr val="736AAA"/>
                </a:solidFill>
                <a:latin typeface="Arial"/>
                <a:cs typeface="Arial"/>
              </a:rPr>
              <a:t>L</a:t>
            </a:r>
            <a:r>
              <a:rPr sz="2600" i="1" spc="-40" dirty="0">
                <a:solidFill>
                  <a:srgbClr val="736AAA"/>
                </a:solidFill>
                <a:latin typeface="Arial"/>
                <a:cs typeface="Arial"/>
              </a:rPr>
              <a:t>I</a:t>
            </a:r>
            <a:r>
              <a:rPr sz="2600" i="1" spc="-320" dirty="0">
                <a:solidFill>
                  <a:srgbClr val="736AAA"/>
                </a:solidFill>
                <a:latin typeface="Arial"/>
                <a:cs typeface="Arial"/>
              </a:rPr>
              <a:t>C</a:t>
            </a:r>
            <a:r>
              <a:rPr sz="2600" i="1" spc="-180" dirty="0">
                <a:solidFill>
                  <a:srgbClr val="736AAA"/>
                </a:solidFill>
                <a:latin typeface="Arial"/>
                <a:cs typeface="Arial"/>
              </a:rPr>
              <a:t>E</a:t>
            </a:r>
            <a:r>
              <a:rPr sz="2600" i="1" spc="-204" dirty="0">
                <a:solidFill>
                  <a:srgbClr val="736AAA"/>
                </a:solidFill>
                <a:latin typeface="Arial"/>
                <a:cs typeface="Arial"/>
              </a:rPr>
              <a:t>A</a:t>
            </a:r>
            <a:r>
              <a:rPr sz="2600" i="1" spc="-16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2600" i="1" spc="-320" dirty="0">
                <a:solidFill>
                  <a:srgbClr val="736AAA"/>
                </a:solidFill>
                <a:latin typeface="Arial"/>
                <a:cs typeface="Arial"/>
              </a:rPr>
              <a:t>C</a:t>
            </a:r>
            <a:r>
              <a:rPr sz="2600" i="1" spc="-175" dirty="0">
                <a:solidFill>
                  <a:srgbClr val="736AAA"/>
                </a:solidFill>
                <a:latin typeface="Arial"/>
                <a:cs typeface="Arial"/>
              </a:rPr>
              <a:t>A</a:t>
            </a:r>
            <a:r>
              <a:rPr sz="2600" i="1" spc="-229" dirty="0">
                <a:solidFill>
                  <a:srgbClr val="736AAA"/>
                </a:solidFill>
                <a:latin typeface="Arial"/>
                <a:cs typeface="Arial"/>
              </a:rPr>
              <a:t>S</a:t>
            </a:r>
            <a:r>
              <a:rPr sz="2600" i="1" spc="-125" dirty="0">
                <a:solidFill>
                  <a:srgbClr val="736AAA"/>
                </a:solidFill>
                <a:latin typeface="Arial"/>
                <a:cs typeface="Arial"/>
              </a:rPr>
              <a:t>T</a:t>
            </a:r>
            <a:r>
              <a:rPr sz="2600" i="1" spc="-180" dirty="0">
                <a:solidFill>
                  <a:srgbClr val="736AAA"/>
                </a:solidFill>
                <a:latin typeface="Arial"/>
                <a:cs typeface="Arial"/>
              </a:rPr>
              <a:t>E</a:t>
            </a:r>
            <a:r>
              <a:rPr sz="2600" i="1" spc="15" dirty="0">
                <a:solidFill>
                  <a:srgbClr val="736AAA"/>
                </a:solidFill>
                <a:latin typeface="Arial"/>
                <a:cs typeface="Arial"/>
              </a:rPr>
              <a:t>LL</a:t>
            </a:r>
            <a:r>
              <a:rPr sz="2600" i="1" spc="-175" dirty="0">
                <a:solidFill>
                  <a:srgbClr val="736AAA"/>
                </a:solidFill>
                <a:latin typeface="Arial"/>
                <a:cs typeface="Arial"/>
              </a:rPr>
              <a:t>A</a:t>
            </a:r>
            <a:r>
              <a:rPr sz="2600" i="1" spc="-150" dirty="0">
                <a:solidFill>
                  <a:srgbClr val="736AAA"/>
                </a:solidFill>
                <a:latin typeface="Arial"/>
                <a:cs typeface="Arial"/>
              </a:rPr>
              <a:t>N</a:t>
            </a:r>
            <a:r>
              <a:rPr sz="2600" i="1" spc="-425" dirty="0">
                <a:solidFill>
                  <a:srgbClr val="736AAA"/>
                </a:solidFill>
                <a:latin typeface="Arial"/>
                <a:cs typeface="Arial"/>
              </a:rPr>
              <a:t>O</a:t>
            </a:r>
            <a:r>
              <a:rPr sz="2600" i="1" spc="-260" dirty="0">
                <a:solidFill>
                  <a:srgbClr val="736AAA"/>
                </a:solidFill>
                <a:latin typeface="Arial"/>
                <a:cs typeface="Arial"/>
              </a:rPr>
              <a:t>S</a:t>
            </a:r>
            <a:endParaRPr sz="2600" dirty="0">
              <a:latin typeface="Arial"/>
              <a:cs typeface="Arial"/>
            </a:endParaRPr>
          </a:p>
        </p:txBody>
      </p:sp>
      <p:sp>
        <p:nvSpPr>
          <p:cNvPr id="32" name="object 3">
            <a:extLst>
              <a:ext uri="{FF2B5EF4-FFF2-40B4-BE49-F238E27FC236}">
                <a16:creationId xmlns:a16="http://schemas.microsoft.com/office/drawing/2014/main" id="{4410744C-65B0-F44B-BAC8-68CBE02DCA17}"/>
              </a:ext>
            </a:extLst>
          </p:cNvPr>
          <p:cNvSpPr/>
          <p:nvPr/>
        </p:nvSpPr>
        <p:spPr>
          <a:xfrm>
            <a:off x="4119245" y="2047156"/>
            <a:ext cx="10049510" cy="0"/>
          </a:xfrm>
          <a:custGeom>
            <a:avLst/>
            <a:gdLst/>
            <a:ahLst/>
            <a:cxnLst/>
            <a:rect l="l" t="t" r="r" b="b"/>
            <a:pathLst>
              <a:path w="10049510">
                <a:moveTo>
                  <a:pt x="0" y="0"/>
                </a:moveTo>
                <a:lnTo>
                  <a:pt x="10048938" y="0"/>
                </a:lnTo>
              </a:path>
            </a:pathLst>
          </a:custGeom>
          <a:ln w="47624">
            <a:solidFill>
              <a:srgbClr val="736A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425C099-20DC-632A-D3C1-EDD67D6222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9104" y="3545937"/>
            <a:ext cx="11593288" cy="586745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dirty="0"/>
              <a:t>• Late Filed Returns / SFOP / SDOP / Delinquent FBARs / State programs</a:t>
            </a:r>
          </a:p>
          <a:p>
            <a:pPr marL="0" indent="0">
              <a:buNone/>
            </a:pPr>
            <a:endParaRPr dirty="0"/>
          </a:p>
          <a:p>
            <a:pPr marL="0" indent="0">
              <a:buNone/>
            </a:pPr>
            <a:r>
              <a:rPr b="1" dirty="0">
                <a:solidFill>
                  <a:srgbClr val="6F5DB0"/>
                </a:solidFill>
              </a:rPr>
              <a:t>[</a:t>
            </a:r>
            <a:r>
              <a:rPr b="1" dirty="0" err="1">
                <a:solidFill>
                  <a:srgbClr val="6F5DB0"/>
                </a:solidFill>
              </a:rPr>
              <a:t>Español</a:t>
            </a:r>
            <a:r>
              <a:rPr b="1" dirty="0">
                <a:solidFill>
                  <a:srgbClr val="6F5DB0"/>
                </a:solidFill>
              </a:rPr>
              <a:t>: </a:t>
            </a:r>
            <a:r>
              <a:rPr b="1" dirty="0" err="1">
                <a:solidFill>
                  <a:srgbClr val="6F5DB0"/>
                </a:solidFill>
              </a:rPr>
              <a:t>Divulgaciones</a:t>
            </a:r>
            <a:r>
              <a:rPr b="1" dirty="0">
                <a:solidFill>
                  <a:srgbClr val="6F5DB0"/>
                </a:solidFill>
              </a:rPr>
              <a:t> </a:t>
            </a:r>
            <a:r>
              <a:rPr b="1" dirty="0" err="1">
                <a:solidFill>
                  <a:srgbClr val="6F5DB0"/>
                </a:solidFill>
              </a:rPr>
              <a:t>Voluntarias</a:t>
            </a:r>
            <a:r>
              <a:rPr b="1" dirty="0">
                <a:solidFill>
                  <a:srgbClr val="6F5DB0"/>
                </a:solidFill>
              </a:rPr>
              <a:t>]</a:t>
            </a:r>
          </a:p>
          <a:p>
            <a:pPr marL="0" indent="0">
              <a:buNone/>
            </a:pPr>
            <a:r>
              <a:rPr dirty="0"/>
              <a:t>• </a:t>
            </a:r>
            <a:r>
              <a:rPr dirty="0" err="1"/>
              <a:t>Declaraciones</a:t>
            </a:r>
            <a:r>
              <a:rPr dirty="0"/>
              <a:t> </a:t>
            </a:r>
            <a:r>
              <a:rPr dirty="0" err="1"/>
              <a:t>Tardías</a:t>
            </a:r>
            <a:r>
              <a:rPr dirty="0"/>
              <a:t> / SFOP / SDOP / FBARs </a:t>
            </a:r>
            <a:r>
              <a:rPr dirty="0" err="1"/>
              <a:t>Delincuentes</a:t>
            </a:r>
            <a:r>
              <a:rPr dirty="0"/>
              <a:t> / </a:t>
            </a:r>
            <a:r>
              <a:rPr dirty="0" err="1"/>
              <a:t>Programas</a:t>
            </a:r>
            <a:r>
              <a:rPr dirty="0"/>
              <a:t> </a:t>
            </a:r>
            <a:r>
              <a:rPr dirty="0" err="1"/>
              <a:t>Estatales</a:t>
            </a:r>
            <a:endParaRPr dirty="0"/>
          </a:p>
          <a:p>
            <a:pPr marL="0" indent="0">
              <a:buNone/>
            </a:pPr>
            <a:endParaRPr dirty="0">
              <a:solidFill>
                <a:srgbClr val="6F5DB0"/>
              </a:solidFill>
            </a:endParaRPr>
          </a:p>
          <a:p>
            <a:pPr marL="0" indent="0">
              <a:buNone/>
            </a:pPr>
            <a:r>
              <a:rPr b="1" dirty="0">
                <a:solidFill>
                  <a:srgbClr val="6F5DB0"/>
                </a:solidFill>
              </a:rPr>
              <a:t>[</a:t>
            </a:r>
            <a:r>
              <a:rPr b="1" dirty="0" err="1">
                <a:solidFill>
                  <a:srgbClr val="6F5DB0"/>
                </a:solidFill>
              </a:rPr>
              <a:t>Português</a:t>
            </a:r>
            <a:r>
              <a:rPr b="1" dirty="0">
                <a:solidFill>
                  <a:srgbClr val="6F5DB0"/>
                </a:solidFill>
              </a:rPr>
              <a:t>: </a:t>
            </a:r>
            <a:r>
              <a:rPr b="1" dirty="0" err="1">
                <a:solidFill>
                  <a:srgbClr val="6F5DB0"/>
                </a:solidFill>
              </a:rPr>
              <a:t>Divulgações</a:t>
            </a:r>
            <a:r>
              <a:rPr b="1" dirty="0">
                <a:solidFill>
                  <a:srgbClr val="6F5DB0"/>
                </a:solidFill>
              </a:rPr>
              <a:t> </a:t>
            </a:r>
            <a:r>
              <a:rPr b="1" dirty="0" err="1">
                <a:solidFill>
                  <a:srgbClr val="6F5DB0"/>
                </a:solidFill>
              </a:rPr>
              <a:t>Voluntárias</a:t>
            </a:r>
            <a:r>
              <a:rPr b="1" dirty="0">
                <a:solidFill>
                  <a:srgbClr val="6F5DB0"/>
                </a:solidFill>
              </a:rPr>
              <a:t>]</a:t>
            </a:r>
          </a:p>
          <a:p>
            <a:pPr marL="0" indent="0">
              <a:buNone/>
            </a:pPr>
            <a:r>
              <a:rPr dirty="0"/>
              <a:t>• </a:t>
            </a:r>
            <a:r>
              <a:rPr dirty="0" err="1"/>
              <a:t>Declarações</a:t>
            </a:r>
            <a:r>
              <a:rPr dirty="0"/>
              <a:t> </a:t>
            </a:r>
            <a:r>
              <a:rPr dirty="0" err="1"/>
              <a:t>Arquivadas</a:t>
            </a:r>
            <a:r>
              <a:rPr dirty="0"/>
              <a:t> </a:t>
            </a:r>
            <a:r>
              <a:rPr dirty="0" err="1"/>
              <a:t>Tardiamente</a:t>
            </a:r>
            <a:r>
              <a:rPr dirty="0"/>
              <a:t> / SFOP / SDOP / FBARs </a:t>
            </a:r>
            <a:r>
              <a:rPr dirty="0" err="1"/>
              <a:t>Delinquentes</a:t>
            </a:r>
            <a:r>
              <a:rPr dirty="0"/>
              <a:t> / </a:t>
            </a:r>
            <a:r>
              <a:rPr dirty="0" err="1"/>
              <a:t>Programas</a:t>
            </a:r>
            <a:r>
              <a:rPr dirty="0"/>
              <a:t> </a:t>
            </a:r>
            <a:r>
              <a:rPr dirty="0" err="1"/>
              <a:t>Estaduais</a:t>
            </a:r>
            <a:endParaRPr dirty="0"/>
          </a:p>
        </p:txBody>
      </p:sp>
      <p:pic>
        <p:nvPicPr>
          <p:cNvPr id="9" name="Picture 8" descr="A rainbow colored airplane flying over water&#10;&#10;Description automatically generated">
            <a:extLst>
              <a:ext uri="{FF2B5EF4-FFF2-40B4-BE49-F238E27FC236}">
                <a16:creationId xmlns:a16="http://schemas.microsoft.com/office/drawing/2014/main" id="{7186DF5D-7A26-9ABE-8222-06EBA348C0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01900" y="-9646"/>
            <a:ext cx="3086100" cy="204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2224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88B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3428" cy="10287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bject 7">
            <a:extLst>
              <a:ext uri="{FF2B5EF4-FFF2-40B4-BE49-F238E27FC236}">
                <a16:creationId xmlns:a16="http://schemas.microsoft.com/office/drawing/2014/main" id="{A8D507E2-270B-CE9D-198C-151366D2FF6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33888" y="248051"/>
            <a:ext cx="6552903" cy="7319743"/>
          </a:xfrm>
          <a:prstGeom prst="rect">
            <a:avLst/>
          </a:prstGeom>
        </p:spPr>
        <p:txBody>
          <a:bodyPr vert="horz" lIns="0" tIns="17145" rIns="0" bIns="0" rtlCol="0" anchor="b">
            <a:normAutofit/>
          </a:bodyPr>
          <a:lstStyle/>
          <a:p>
            <a:pPr>
              <a:spcBef>
                <a:spcPts val="135"/>
              </a:spcBef>
            </a:pPr>
            <a:r>
              <a:rPr lang="en-US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Navigating the Complexities of U.S. Taxation: Key Insights for Non-American Accountants</a:t>
            </a:r>
          </a:p>
        </p:txBody>
      </p:sp>
      <p:sp>
        <p:nvSpPr>
          <p:cNvPr id="25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0120" y="3880491"/>
            <a:ext cx="5212080" cy="27432"/>
          </a:xfrm>
          <a:custGeom>
            <a:avLst/>
            <a:gdLst>
              <a:gd name="connsiteX0" fmla="*/ 0 w 5212080"/>
              <a:gd name="connsiteY0" fmla="*/ 0 h 27432"/>
              <a:gd name="connsiteX1" fmla="*/ 599389 w 5212080"/>
              <a:gd name="connsiteY1" fmla="*/ 0 h 27432"/>
              <a:gd name="connsiteX2" fmla="*/ 1198778 w 5212080"/>
              <a:gd name="connsiteY2" fmla="*/ 0 h 27432"/>
              <a:gd name="connsiteX3" fmla="*/ 1954530 w 5212080"/>
              <a:gd name="connsiteY3" fmla="*/ 0 h 27432"/>
              <a:gd name="connsiteX4" fmla="*/ 2501798 w 5212080"/>
              <a:gd name="connsiteY4" fmla="*/ 0 h 27432"/>
              <a:gd name="connsiteX5" fmla="*/ 3049067 w 5212080"/>
              <a:gd name="connsiteY5" fmla="*/ 0 h 27432"/>
              <a:gd name="connsiteX6" fmla="*/ 3700577 w 5212080"/>
              <a:gd name="connsiteY6" fmla="*/ 0 h 27432"/>
              <a:gd name="connsiteX7" fmla="*/ 4247845 w 5212080"/>
              <a:gd name="connsiteY7" fmla="*/ 0 h 27432"/>
              <a:gd name="connsiteX8" fmla="*/ 5212080 w 5212080"/>
              <a:gd name="connsiteY8" fmla="*/ 0 h 27432"/>
              <a:gd name="connsiteX9" fmla="*/ 5212080 w 5212080"/>
              <a:gd name="connsiteY9" fmla="*/ 27432 h 27432"/>
              <a:gd name="connsiteX10" fmla="*/ 4664812 w 5212080"/>
              <a:gd name="connsiteY10" fmla="*/ 27432 h 27432"/>
              <a:gd name="connsiteX11" fmla="*/ 4117543 w 5212080"/>
              <a:gd name="connsiteY11" fmla="*/ 27432 h 27432"/>
              <a:gd name="connsiteX12" fmla="*/ 3466033 w 5212080"/>
              <a:gd name="connsiteY12" fmla="*/ 27432 h 27432"/>
              <a:gd name="connsiteX13" fmla="*/ 2918765 w 5212080"/>
              <a:gd name="connsiteY13" fmla="*/ 27432 h 27432"/>
              <a:gd name="connsiteX14" fmla="*/ 2423617 w 5212080"/>
              <a:gd name="connsiteY14" fmla="*/ 27432 h 27432"/>
              <a:gd name="connsiteX15" fmla="*/ 1772107 w 5212080"/>
              <a:gd name="connsiteY15" fmla="*/ 27432 h 27432"/>
              <a:gd name="connsiteX16" fmla="*/ 1120597 w 5212080"/>
              <a:gd name="connsiteY16" fmla="*/ 27432 h 27432"/>
              <a:gd name="connsiteX17" fmla="*/ 0 w 5212080"/>
              <a:gd name="connsiteY17" fmla="*/ 27432 h 27432"/>
              <a:gd name="connsiteX18" fmla="*/ 0 w 5212080"/>
              <a:gd name="connsiteY18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212080" h="27432" fill="none" extrusionOk="0">
                <a:moveTo>
                  <a:pt x="0" y="0"/>
                </a:moveTo>
                <a:cubicBezTo>
                  <a:pt x="128838" y="-11329"/>
                  <a:pt x="306779" y="5198"/>
                  <a:pt x="599389" y="0"/>
                </a:cubicBezTo>
                <a:cubicBezTo>
                  <a:pt x="891999" y="-5198"/>
                  <a:pt x="916635" y="-24425"/>
                  <a:pt x="1198778" y="0"/>
                </a:cubicBezTo>
                <a:cubicBezTo>
                  <a:pt x="1480921" y="24425"/>
                  <a:pt x="1761605" y="-17440"/>
                  <a:pt x="1954530" y="0"/>
                </a:cubicBezTo>
                <a:cubicBezTo>
                  <a:pt x="2147455" y="17440"/>
                  <a:pt x="2239112" y="-16223"/>
                  <a:pt x="2501798" y="0"/>
                </a:cubicBezTo>
                <a:cubicBezTo>
                  <a:pt x="2764484" y="16223"/>
                  <a:pt x="2838074" y="12987"/>
                  <a:pt x="3049067" y="0"/>
                </a:cubicBezTo>
                <a:cubicBezTo>
                  <a:pt x="3260060" y="-12987"/>
                  <a:pt x="3470388" y="-15138"/>
                  <a:pt x="3700577" y="0"/>
                </a:cubicBezTo>
                <a:cubicBezTo>
                  <a:pt x="3930766" y="15138"/>
                  <a:pt x="4052672" y="-14938"/>
                  <a:pt x="4247845" y="0"/>
                </a:cubicBezTo>
                <a:cubicBezTo>
                  <a:pt x="4443018" y="14938"/>
                  <a:pt x="4730158" y="-1623"/>
                  <a:pt x="5212080" y="0"/>
                </a:cubicBezTo>
                <a:cubicBezTo>
                  <a:pt x="5212790" y="9050"/>
                  <a:pt x="5211442" y="21151"/>
                  <a:pt x="5212080" y="27432"/>
                </a:cubicBezTo>
                <a:cubicBezTo>
                  <a:pt x="4991075" y="27722"/>
                  <a:pt x="4932008" y="37429"/>
                  <a:pt x="4664812" y="27432"/>
                </a:cubicBezTo>
                <a:cubicBezTo>
                  <a:pt x="4397616" y="17435"/>
                  <a:pt x="4374940" y="47585"/>
                  <a:pt x="4117543" y="27432"/>
                </a:cubicBezTo>
                <a:cubicBezTo>
                  <a:pt x="3860146" y="7279"/>
                  <a:pt x="3773367" y="36569"/>
                  <a:pt x="3466033" y="27432"/>
                </a:cubicBezTo>
                <a:cubicBezTo>
                  <a:pt x="3158699" y="18296"/>
                  <a:pt x="3137854" y="54523"/>
                  <a:pt x="2918765" y="27432"/>
                </a:cubicBezTo>
                <a:cubicBezTo>
                  <a:pt x="2699676" y="341"/>
                  <a:pt x="2536311" y="13149"/>
                  <a:pt x="2423617" y="27432"/>
                </a:cubicBezTo>
                <a:cubicBezTo>
                  <a:pt x="2310923" y="41715"/>
                  <a:pt x="2021228" y="23141"/>
                  <a:pt x="1772107" y="27432"/>
                </a:cubicBezTo>
                <a:cubicBezTo>
                  <a:pt x="1522986" y="31724"/>
                  <a:pt x="1317107" y="20364"/>
                  <a:pt x="1120597" y="27432"/>
                </a:cubicBezTo>
                <a:cubicBezTo>
                  <a:pt x="924087" y="34501"/>
                  <a:pt x="454536" y="8495"/>
                  <a:pt x="0" y="27432"/>
                </a:cubicBezTo>
                <a:cubicBezTo>
                  <a:pt x="-1228" y="21145"/>
                  <a:pt x="-815" y="8816"/>
                  <a:pt x="0" y="0"/>
                </a:cubicBezTo>
                <a:close/>
              </a:path>
              <a:path w="5212080" h="27432" stroke="0" extrusionOk="0">
                <a:moveTo>
                  <a:pt x="0" y="0"/>
                </a:moveTo>
                <a:cubicBezTo>
                  <a:pt x="233695" y="-764"/>
                  <a:pt x="364103" y="24957"/>
                  <a:pt x="547268" y="0"/>
                </a:cubicBezTo>
                <a:cubicBezTo>
                  <a:pt x="730433" y="-24957"/>
                  <a:pt x="937737" y="-21107"/>
                  <a:pt x="1303020" y="0"/>
                </a:cubicBezTo>
                <a:cubicBezTo>
                  <a:pt x="1668303" y="21107"/>
                  <a:pt x="1620404" y="13071"/>
                  <a:pt x="1798168" y="0"/>
                </a:cubicBezTo>
                <a:cubicBezTo>
                  <a:pt x="1975932" y="-13071"/>
                  <a:pt x="2090998" y="4232"/>
                  <a:pt x="2293315" y="0"/>
                </a:cubicBezTo>
                <a:cubicBezTo>
                  <a:pt x="2495632" y="-4232"/>
                  <a:pt x="2738710" y="-17332"/>
                  <a:pt x="2944825" y="0"/>
                </a:cubicBezTo>
                <a:cubicBezTo>
                  <a:pt x="3150940" y="17332"/>
                  <a:pt x="3308101" y="26665"/>
                  <a:pt x="3544214" y="0"/>
                </a:cubicBezTo>
                <a:cubicBezTo>
                  <a:pt x="3780327" y="-26665"/>
                  <a:pt x="4028425" y="-24303"/>
                  <a:pt x="4247845" y="0"/>
                </a:cubicBezTo>
                <a:cubicBezTo>
                  <a:pt x="4467265" y="24303"/>
                  <a:pt x="4779418" y="33057"/>
                  <a:pt x="5212080" y="0"/>
                </a:cubicBezTo>
                <a:cubicBezTo>
                  <a:pt x="5212137" y="6776"/>
                  <a:pt x="5210915" y="20935"/>
                  <a:pt x="5212080" y="27432"/>
                </a:cubicBezTo>
                <a:cubicBezTo>
                  <a:pt x="4921467" y="60248"/>
                  <a:pt x="4631077" y="62273"/>
                  <a:pt x="4456328" y="27432"/>
                </a:cubicBezTo>
                <a:cubicBezTo>
                  <a:pt x="4281579" y="-7409"/>
                  <a:pt x="4048724" y="47667"/>
                  <a:pt x="3856939" y="27432"/>
                </a:cubicBezTo>
                <a:cubicBezTo>
                  <a:pt x="3665154" y="7197"/>
                  <a:pt x="3498754" y="15866"/>
                  <a:pt x="3257550" y="27432"/>
                </a:cubicBezTo>
                <a:cubicBezTo>
                  <a:pt x="3016346" y="38998"/>
                  <a:pt x="2854089" y="39360"/>
                  <a:pt x="2710282" y="27432"/>
                </a:cubicBezTo>
                <a:cubicBezTo>
                  <a:pt x="2566475" y="15504"/>
                  <a:pt x="2336282" y="56792"/>
                  <a:pt x="2110892" y="27432"/>
                </a:cubicBezTo>
                <a:cubicBezTo>
                  <a:pt x="1885502" y="-1928"/>
                  <a:pt x="1825148" y="42061"/>
                  <a:pt x="1615745" y="27432"/>
                </a:cubicBezTo>
                <a:cubicBezTo>
                  <a:pt x="1406342" y="12803"/>
                  <a:pt x="1193655" y="44031"/>
                  <a:pt x="1016356" y="27432"/>
                </a:cubicBezTo>
                <a:cubicBezTo>
                  <a:pt x="839057" y="10833"/>
                  <a:pt x="292902" y="7819"/>
                  <a:pt x="0" y="27432"/>
                </a:cubicBezTo>
                <a:cubicBezTo>
                  <a:pt x="-234" y="21031"/>
                  <a:pt x="-921" y="6323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Content Placeholder 7" descr="A person standing on a platform surrounded by buildings&#10;&#10;Description automatically generated">
            <a:extLst>
              <a:ext uri="{FF2B5EF4-FFF2-40B4-BE49-F238E27FC236}">
                <a16:creationId xmlns:a16="http://schemas.microsoft.com/office/drawing/2014/main" id="{47C814C0-51DE-86ED-63F8-5D36AB364C9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02" r="-2" b="-2"/>
          <a:stretch/>
        </p:blipFill>
        <p:spPr>
          <a:xfrm>
            <a:off x="7967553" y="10"/>
            <a:ext cx="10318162" cy="10286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425163-C9B9-19E0-2332-6703F998C3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659100" y="9534525"/>
            <a:ext cx="1371600" cy="547687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spcAft>
                <a:spcPts val="600"/>
              </a:spcAft>
            </a:pPr>
            <a:fld id="{B6F15528-21DE-4FAA-801E-634DDDAF4B2B}" type="slidenum">
              <a:rPr lang="en-US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2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2964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957527E-1A83-F879-6038-B89FC6A7D4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8283427" cy="10287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gavel on top of money&#10;&#10;Description automatically generated">
            <a:extLst>
              <a:ext uri="{FF2B5EF4-FFF2-40B4-BE49-F238E27FC236}">
                <a16:creationId xmlns:a16="http://schemas.microsoft.com/office/drawing/2014/main" id="{D9C66F72-FB0E-5C0F-F26A-854B1E679F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" r="6890"/>
          <a:stretch/>
        </p:blipFill>
        <p:spPr>
          <a:xfrm>
            <a:off x="-4570" y="10"/>
            <a:ext cx="18287998" cy="1028699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311403"/>
            <a:ext cx="18287998" cy="4743219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id="{5604BC8C-9AB6-70A2-1137-0E3BA923C41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645920" y="488325"/>
            <a:ext cx="15087600" cy="53621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rmAutofit/>
          </a:bodyPr>
          <a:lstStyle/>
          <a:p>
            <a:pPr algn="ctr" defTabSz="914400">
              <a:tabLst>
                <a:tab pos="4761230" algn="l"/>
              </a:tabLst>
            </a:pPr>
            <a:r>
              <a:rPr lang="en-US" sz="120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Other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3EB3CB-D4D8-252E-D04F-82CAF96565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915900" y="9534525"/>
            <a:ext cx="4114800" cy="54768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B6F15528-21DE-4FAA-801E-634DDDAF4B2B}" type="slidenum">
              <a:rPr lang="en-US" sz="1200">
                <a:solidFill>
                  <a:srgbClr val="FFFFFF"/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20</a:t>
            </a:fld>
            <a:endParaRPr lang="en-US" sz="1200">
              <a:solidFill>
                <a:srgbClr val="FFFFFF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080805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BA2610-D59F-9FF4-2A29-443A03BCEF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84425C05-153D-906D-E202-88372B8BCBBE}"/>
              </a:ext>
            </a:extLst>
          </p:cNvPr>
          <p:cNvSpPr/>
          <p:nvPr/>
        </p:nvSpPr>
        <p:spPr>
          <a:xfrm>
            <a:off x="4119245" y="643436"/>
            <a:ext cx="10049510" cy="0"/>
          </a:xfrm>
          <a:custGeom>
            <a:avLst/>
            <a:gdLst/>
            <a:ahLst/>
            <a:cxnLst/>
            <a:rect l="l" t="t" r="r" b="b"/>
            <a:pathLst>
              <a:path w="10049510">
                <a:moveTo>
                  <a:pt x="0" y="0"/>
                </a:moveTo>
                <a:lnTo>
                  <a:pt x="10048938" y="0"/>
                </a:lnTo>
              </a:path>
            </a:pathLst>
          </a:custGeom>
          <a:ln w="47624">
            <a:solidFill>
              <a:srgbClr val="736A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2B31F8E6-D6F7-C4A0-154F-09B17391843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363209" y="848638"/>
            <a:ext cx="3561581" cy="97103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algn="ctr">
              <a:lnSpc>
                <a:spcPts val="7120"/>
              </a:lnSpc>
              <a:spcBef>
                <a:spcPts val="135"/>
              </a:spcBef>
              <a:tabLst>
                <a:tab pos="4761230" algn="l"/>
              </a:tabLst>
            </a:pPr>
            <a:r>
              <a:rPr lang="en-US" sz="7200" b="1" dirty="0">
                <a:solidFill>
                  <a:srgbClr val="6F5DB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Other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D0B8E2B-493A-FD4A-74BE-3772A4578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21</a:t>
            </a:fld>
            <a:endParaRPr lang="en-US"/>
          </a:p>
        </p:txBody>
      </p:sp>
      <p:sp>
        <p:nvSpPr>
          <p:cNvPr id="25" name="object 25">
            <a:extLst>
              <a:ext uri="{FF2B5EF4-FFF2-40B4-BE49-F238E27FC236}">
                <a16:creationId xmlns:a16="http://schemas.microsoft.com/office/drawing/2014/main" id="{A8C2D4CC-49BE-8B53-6F85-5E4EA6F5A7A9}"/>
              </a:ext>
            </a:extLst>
          </p:cNvPr>
          <p:cNvSpPr txBox="1"/>
          <p:nvPr/>
        </p:nvSpPr>
        <p:spPr>
          <a:xfrm>
            <a:off x="227601" y="134390"/>
            <a:ext cx="3311525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i="1" spc="-175" dirty="0">
                <a:solidFill>
                  <a:srgbClr val="736AAA"/>
                </a:solidFill>
                <a:latin typeface="Arial"/>
                <a:cs typeface="Arial"/>
              </a:rPr>
              <a:t>A</a:t>
            </a:r>
            <a:r>
              <a:rPr sz="2600" i="1" spc="15" dirty="0">
                <a:solidFill>
                  <a:srgbClr val="736AAA"/>
                </a:solidFill>
                <a:latin typeface="Arial"/>
                <a:cs typeface="Arial"/>
              </a:rPr>
              <a:t>L</a:t>
            </a:r>
            <a:r>
              <a:rPr sz="2600" i="1" spc="-40" dirty="0">
                <a:solidFill>
                  <a:srgbClr val="736AAA"/>
                </a:solidFill>
                <a:latin typeface="Arial"/>
                <a:cs typeface="Arial"/>
              </a:rPr>
              <a:t>I</a:t>
            </a:r>
            <a:r>
              <a:rPr sz="2600" i="1" spc="-320" dirty="0">
                <a:solidFill>
                  <a:srgbClr val="736AAA"/>
                </a:solidFill>
                <a:latin typeface="Arial"/>
                <a:cs typeface="Arial"/>
              </a:rPr>
              <a:t>C</a:t>
            </a:r>
            <a:r>
              <a:rPr sz="2600" i="1" spc="-180" dirty="0">
                <a:solidFill>
                  <a:srgbClr val="736AAA"/>
                </a:solidFill>
                <a:latin typeface="Arial"/>
                <a:cs typeface="Arial"/>
              </a:rPr>
              <a:t>E</a:t>
            </a:r>
            <a:r>
              <a:rPr sz="2600" i="1" spc="-204" dirty="0">
                <a:solidFill>
                  <a:srgbClr val="736AAA"/>
                </a:solidFill>
                <a:latin typeface="Arial"/>
                <a:cs typeface="Arial"/>
              </a:rPr>
              <a:t>A</a:t>
            </a:r>
            <a:r>
              <a:rPr sz="2600" i="1" spc="-16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2600" i="1" spc="-320" dirty="0">
                <a:solidFill>
                  <a:srgbClr val="736AAA"/>
                </a:solidFill>
                <a:latin typeface="Arial"/>
                <a:cs typeface="Arial"/>
              </a:rPr>
              <a:t>C</a:t>
            </a:r>
            <a:r>
              <a:rPr sz="2600" i="1" spc="-175" dirty="0">
                <a:solidFill>
                  <a:srgbClr val="736AAA"/>
                </a:solidFill>
                <a:latin typeface="Arial"/>
                <a:cs typeface="Arial"/>
              </a:rPr>
              <a:t>A</a:t>
            </a:r>
            <a:r>
              <a:rPr sz="2600" i="1" spc="-229" dirty="0">
                <a:solidFill>
                  <a:srgbClr val="736AAA"/>
                </a:solidFill>
                <a:latin typeface="Arial"/>
                <a:cs typeface="Arial"/>
              </a:rPr>
              <a:t>S</a:t>
            </a:r>
            <a:r>
              <a:rPr sz="2600" i="1" spc="-125" dirty="0">
                <a:solidFill>
                  <a:srgbClr val="736AAA"/>
                </a:solidFill>
                <a:latin typeface="Arial"/>
                <a:cs typeface="Arial"/>
              </a:rPr>
              <a:t>T</a:t>
            </a:r>
            <a:r>
              <a:rPr sz="2600" i="1" spc="-180" dirty="0">
                <a:solidFill>
                  <a:srgbClr val="736AAA"/>
                </a:solidFill>
                <a:latin typeface="Arial"/>
                <a:cs typeface="Arial"/>
              </a:rPr>
              <a:t>E</a:t>
            </a:r>
            <a:r>
              <a:rPr sz="2600" i="1" spc="15" dirty="0">
                <a:solidFill>
                  <a:srgbClr val="736AAA"/>
                </a:solidFill>
                <a:latin typeface="Arial"/>
                <a:cs typeface="Arial"/>
              </a:rPr>
              <a:t>LL</a:t>
            </a:r>
            <a:r>
              <a:rPr sz="2600" i="1" spc="-175" dirty="0">
                <a:solidFill>
                  <a:srgbClr val="736AAA"/>
                </a:solidFill>
                <a:latin typeface="Arial"/>
                <a:cs typeface="Arial"/>
              </a:rPr>
              <a:t>A</a:t>
            </a:r>
            <a:r>
              <a:rPr sz="2600" i="1" spc="-150" dirty="0">
                <a:solidFill>
                  <a:srgbClr val="736AAA"/>
                </a:solidFill>
                <a:latin typeface="Arial"/>
                <a:cs typeface="Arial"/>
              </a:rPr>
              <a:t>N</a:t>
            </a:r>
            <a:r>
              <a:rPr sz="2600" i="1" spc="-425" dirty="0">
                <a:solidFill>
                  <a:srgbClr val="736AAA"/>
                </a:solidFill>
                <a:latin typeface="Arial"/>
                <a:cs typeface="Arial"/>
              </a:rPr>
              <a:t>O</a:t>
            </a:r>
            <a:r>
              <a:rPr sz="2600" i="1" spc="-260" dirty="0">
                <a:solidFill>
                  <a:srgbClr val="736AAA"/>
                </a:solidFill>
                <a:latin typeface="Arial"/>
                <a:cs typeface="Arial"/>
              </a:rPr>
              <a:t>S</a:t>
            </a:r>
            <a:endParaRPr sz="2600" dirty="0">
              <a:latin typeface="Arial"/>
              <a:cs typeface="Arial"/>
            </a:endParaRPr>
          </a:p>
        </p:txBody>
      </p:sp>
      <p:sp>
        <p:nvSpPr>
          <p:cNvPr id="32" name="object 3">
            <a:extLst>
              <a:ext uri="{FF2B5EF4-FFF2-40B4-BE49-F238E27FC236}">
                <a16:creationId xmlns:a16="http://schemas.microsoft.com/office/drawing/2014/main" id="{3D65B825-A5A9-A8DD-1E9E-5820158EF03B}"/>
              </a:ext>
            </a:extLst>
          </p:cNvPr>
          <p:cNvSpPr/>
          <p:nvPr/>
        </p:nvSpPr>
        <p:spPr>
          <a:xfrm>
            <a:off x="4247456" y="1975148"/>
            <a:ext cx="10049510" cy="0"/>
          </a:xfrm>
          <a:custGeom>
            <a:avLst/>
            <a:gdLst/>
            <a:ahLst/>
            <a:cxnLst/>
            <a:rect l="l" t="t" r="r" b="b"/>
            <a:pathLst>
              <a:path w="10049510">
                <a:moveTo>
                  <a:pt x="0" y="0"/>
                </a:moveTo>
                <a:lnTo>
                  <a:pt x="10048938" y="0"/>
                </a:lnTo>
              </a:path>
            </a:pathLst>
          </a:custGeom>
          <a:ln w="47624">
            <a:solidFill>
              <a:srgbClr val="736A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5F04D32-008C-1771-9A72-AB29B5890791}"/>
              </a:ext>
            </a:extLst>
          </p:cNvPr>
          <p:cNvSpPr txBox="1">
            <a:spLocks/>
          </p:cNvSpPr>
          <p:nvPr/>
        </p:nvSpPr>
        <p:spPr>
          <a:xfrm>
            <a:off x="1511152" y="3362116"/>
            <a:ext cx="8229600" cy="62612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1371600" rtl="0" eaLnBrk="1" latinLnBrk="0" hangingPunct="1">
              <a:lnSpc>
                <a:spcPct val="90000"/>
              </a:lnSpc>
              <a:spcBef>
                <a:spcPts val="1500"/>
              </a:spcBef>
              <a:buFont typeface="Arial" panose="020B0604020202020204" pitchFamily="34" charset="0"/>
              <a:buChar char="•"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000" dirty="0"/>
              <a:t>• CTA ($10,000 penalty or 2 years of prison)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dirty="0"/>
              <a:t>• FBAR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dirty="0"/>
              <a:t>• Geographic Targeting Zones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0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b="1" dirty="0">
                <a:solidFill>
                  <a:srgbClr val="6F5DB0"/>
                </a:solidFill>
              </a:rPr>
              <a:t>[</a:t>
            </a:r>
            <a:r>
              <a:rPr lang="en-US" sz="2000" b="1" dirty="0" err="1">
                <a:solidFill>
                  <a:srgbClr val="6F5DB0"/>
                </a:solidFill>
              </a:rPr>
              <a:t>Español</a:t>
            </a:r>
            <a:r>
              <a:rPr lang="en-US" sz="2000" b="1" dirty="0">
                <a:solidFill>
                  <a:srgbClr val="6F5DB0"/>
                </a:solidFill>
              </a:rPr>
              <a:t>: </a:t>
            </a:r>
            <a:r>
              <a:rPr lang="en-US" sz="2000" b="1" dirty="0" err="1">
                <a:solidFill>
                  <a:srgbClr val="6F5DB0"/>
                </a:solidFill>
              </a:rPr>
              <a:t>Otros</a:t>
            </a:r>
            <a:r>
              <a:rPr lang="en-US" sz="2000" b="1" dirty="0">
                <a:solidFill>
                  <a:srgbClr val="6F5DB0"/>
                </a:solidFill>
              </a:rPr>
              <a:t>]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dirty="0"/>
              <a:t>• CTA (</a:t>
            </a:r>
            <a:r>
              <a:rPr lang="en-US" sz="2000" dirty="0" err="1"/>
              <a:t>multa</a:t>
            </a:r>
            <a:r>
              <a:rPr lang="en-US" sz="2000" dirty="0"/>
              <a:t> de $10,000 o 2 </a:t>
            </a:r>
            <a:r>
              <a:rPr lang="en-US" sz="2000" dirty="0" err="1"/>
              <a:t>años</a:t>
            </a:r>
            <a:r>
              <a:rPr lang="en-US" sz="2000" dirty="0"/>
              <a:t> de </a:t>
            </a:r>
            <a:r>
              <a:rPr lang="en-US" sz="2000" dirty="0" err="1"/>
              <a:t>prisión</a:t>
            </a:r>
            <a:r>
              <a:rPr lang="en-US" sz="2000" dirty="0"/>
              <a:t>)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dirty="0"/>
              <a:t>• FBAR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dirty="0"/>
              <a:t>• Zonas de </a:t>
            </a:r>
            <a:r>
              <a:rPr lang="en-US" sz="2000" dirty="0" err="1"/>
              <a:t>Orientación</a:t>
            </a:r>
            <a:r>
              <a:rPr lang="en-US" sz="2000" dirty="0"/>
              <a:t> </a:t>
            </a:r>
            <a:r>
              <a:rPr lang="en-US" sz="2000" dirty="0" err="1"/>
              <a:t>Geográfica</a:t>
            </a:r>
            <a:endParaRPr lang="en-US" sz="2000" dirty="0"/>
          </a:p>
          <a:p>
            <a:pPr marL="0" indent="0">
              <a:buFont typeface="Arial" panose="020B0604020202020204" pitchFamily="34" charset="0"/>
              <a:buNone/>
            </a:pPr>
            <a:endParaRPr lang="en-US" sz="20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b="1" dirty="0">
                <a:solidFill>
                  <a:srgbClr val="6F5DB0"/>
                </a:solidFill>
              </a:rPr>
              <a:t>[</a:t>
            </a:r>
            <a:r>
              <a:rPr lang="en-US" sz="2000" b="1" dirty="0" err="1">
                <a:solidFill>
                  <a:srgbClr val="6F5DB0"/>
                </a:solidFill>
              </a:rPr>
              <a:t>Português</a:t>
            </a:r>
            <a:r>
              <a:rPr lang="en-US" sz="2000" b="1" dirty="0">
                <a:solidFill>
                  <a:srgbClr val="6F5DB0"/>
                </a:solidFill>
              </a:rPr>
              <a:t>: Outros]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dirty="0"/>
              <a:t>• CTA (</a:t>
            </a:r>
            <a:r>
              <a:rPr lang="en-US" sz="2000" dirty="0" err="1"/>
              <a:t>multa</a:t>
            </a:r>
            <a:r>
              <a:rPr lang="en-US" sz="2000" dirty="0"/>
              <a:t> de $10.000 </a:t>
            </a:r>
            <a:r>
              <a:rPr lang="en-US" sz="2000" dirty="0" err="1"/>
              <a:t>ou</a:t>
            </a:r>
            <a:r>
              <a:rPr lang="en-US" sz="2000" dirty="0"/>
              <a:t> 2 </a:t>
            </a:r>
            <a:r>
              <a:rPr lang="en-US" sz="2000" dirty="0" err="1"/>
              <a:t>anos</a:t>
            </a:r>
            <a:r>
              <a:rPr lang="en-US" sz="2000" dirty="0"/>
              <a:t> de </a:t>
            </a:r>
            <a:r>
              <a:rPr lang="en-US" sz="2000" dirty="0" err="1"/>
              <a:t>prisão</a:t>
            </a:r>
            <a:r>
              <a:rPr lang="en-US" sz="2000" dirty="0"/>
              <a:t>)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dirty="0"/>
              <a:t>• FBAR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dirty="0"/>
              <a:t>• Zonas de Alvo </a:t>
            </a:r>
            <a:r>
              <a:rPr lang="en-US" sz="2000" dirty="0" err="1"/>
              <a:t>Geográfico</a:t>
            </a:r>
            <a:endParaRPr lang="en-US" sz="2000" dirty="0"/>
          </a:p>
        </p:txBody>
      </p:sp>
      <p:pic>
        <p:nvPicPr>
          <p:cNvPr id="10" name="Picture 9" descr="A rainbow colored airplane flying over water&#10;&#10;Description automatically generated">
            <a:extLst>
              <a:ext uri="{FF2B5EF4-FFF2-40B4-BE49-F238E27FC236}">
                <a16:creationId xmlns:a16="http://schemas.microsoft.com/office/drawing/2014/main" id="{2EE1524A-1BB6-E5A0-8B98-A4268C0D93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01900" y="-9646"/>
            <a:ext cx="3086100" cy="204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5122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6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9588193"/>
            <a:ext cx="18287999" cy="1128834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205758" y="660638"/>
            <a:ext cx="6804642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0" b="1" spc="375" dirty="0">
                <a:solidFill>
                  <a:srgbClr val="6F5DB0"/>
                </a:solidFill>
                <a:latin typeface="Arial"/>
                <a:cs typeface="Arial"/>
              </a:rPr>
              <a:t>DISCLOSURES</a:t>
            </a:r>
            <a:endParaRPr sz="6000" b="1" dirty="0">
              <a:latin typeface="Arial"/>
              <a:cs typeface="Arial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2FA57C3-E0E6-48CC-86B6-829126AA15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22</a:t>
            </a:fld>
            <a:endParaRPr lang="en-US"/>
          </a:p>
        </p:txBody>
      </p:sp>
      <p:sp>
        <p:nvSpPr>
          <p:cNvPr id="7" name="object 7"/>
          <p:cNvSpPr txBox="1"/>
          <p:nvPr/>
        </p:nvSpPr>
        <p:spPr>
          <a:xfrm>
            <a:off x="205758" y="2063664"/>
            <a:ext cx="16381730" cy="7100277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1205865" algn="l"/>
                <a:tab pos="3453765" algn="l"/>
                <a:tab pos="4281805" algn="l"/>
                <a:tab pos="5060315" algn="l"/>
              </a:tabLst>
            </a:pPr>
            <a:r>
              <a:rPr sz="2250" b="1" spc="75" dirty="0">
                <a:solidFill>
                  <a:srgbClr val="988BE2"/>
                </a:solidFill>
                <a:latin typeface="Arial"/>
                <a:cs typeface="Arial"/>
              </a:rPr>
              <a:t>LEGAL,	</a:t>
            </a:r>
            <a:r>
              <a:rPr sz="2250" b="1" spc="210" dirty="0">
                <a:solidFill>
                  <a:srgbClr val="988BE2"/>
                </a:solidFill>
                <a:latin typeface="Arial"/>
                <a:cs typeface="Arial"/>
              </a:rPr>
              <a:t>INVESTMENT	</a:t>
            </a:r>
            <a:r>
              <a:rPr sz="2250" b="1" spc="235" dirty="0">
                <a:solidFill>
                  <a:srgbClr val="988BE2"/>
                </a:solidFill>
                <a:latin typeface="Arial"/>
                <a:cs typeface="Arial"/>
              </a:rPr>
              <a:t>AND	</a:t>
            </a:r>
            <a:r>
              <a:rPr sz="2250" b="1" spc="229" dirty="0">
                <a:solidFill>
                  <a:srgbClr val="988BE2"/>
                </a:solidFill>
                <a:latin typeface="Arial"/>
                <a:cs typeface="Arial"/>
              </a:rPr>
              <a:t>TAX	</a:t>
            </a:r>
            <a:r>
              <a:rPr sz="2250" b="1" spc="204" dirty="0">
                <a:solidFill>
                  <a:srgbClr val="988BE2"/>
                </a:solidFill>
                <a:latin typeface="Arial"/>
                <a:cs typeface="Arial"/>
              </a:rPr>
              <a:t>NOTICE:</a:t>
            </a:r>
            <a:endParaRPr sz="2250" b="1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830"/>
              </a:spcBef>
            </a:pPr>
            <a:r>
              <a:rPr i="1" spc="-55" dirty="0">
                <a:solidFill>
                  <a:srgbClr val="736AAA"/>
                </a:solidFill>
                <a:latin typeface="Arial"/>
                <a:cs typeface="Arial"/>
              </a:rPr>
              <a:t>This</a:t>
            </a:r>
            <a:r>
              <a:rPr i="1" spc="7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i="1" spc="30" dirty="0">
                <a:solidFill>
                  <a:srgbClr val="736AAA"/>
                </a:solidFill>
                <a:latin typeface="Arial"/>
                <a:cs typeface="Arial"/>
              </a:rPr>
              <a:t>information</a:t>
            </a:r>
            <a:r>
              <a:rPr i="1" spc="7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i="1" spc="-15" dirty="0">
                <a:solidFill>
                  <a:srgbClr val="736AAA"/>
                </a:solidFill>
                <a:latin typeface="Arial"/>
                <a:cs typeface="Arial"/>
              </a:rPr>
              <a:t>is</a:t>
            </a:r>
            <a:r>
              <a:rPr i="1" spc="7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i="1" spc="-5" dirty="0">
                <a:solidFill>
                  <a:srgbClr val="736AAA"/>
                </a:solidFill>
                <a:latin typeface="Arial"/>
                <a:cs typeface="Arial"/>
              </a:rPr>
              <a:t>not</a:t>
            </a:r>
            <a:r>
              <a:rPr i="1" spc="7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i="1" spc="-15" dirty="0">
                <a:solidFill>
                  <a:srgbClr val="736AAA"/>
                </a:solidFill>
                <a:latin typeface="Arial"/>
                <a:cs typeface="Arial"/>
              </a:rPr>
              <a:t>intended</a:t>
            </a:r>
            <a:r>
              <a:rPr i="1" spc="7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i="1" spc="20" dirty="0">
                <a:solidFill>
                  <a:srgbClr val="736AAA"/>
                </a:solidFill>
                <a:latin typeface="Arial"/>
                <a:cs typeface="Arial"/>
              </a:rPr>
              <a:t>to</a:t>
            </a:r>
            <a:r>
              <a:rPr i="1" spc="7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i="1" spc="-120" dirty="0">
                <a:solidFill>
                  <a:srgbClr val="736AAA"/>
                </a:solidFill>
                <a:latin typeface="Arial"/>
                <a:cs typeface="Arial"/>
              </a:rPr>
              <a:t>be</a:t>
            </a:r>
            <a:r>
              <a:rPr i="1" spc="7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i="1" spc="-90" dirty="0">
                <a:solidFill>
                  <a:srgbClr val="736AAA"/>
                </a:solidFill>
                <a:latin typeface="Arial"/>
                <a:cs typeface="Arial"/>
              </a:rPr>
              <a:t>and</a:t>
            </a:r>
            <a:r>
              <a:rPr i="1" spc="7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i="1" spc="-45" dirty="0">
                <a:solidFill>
                  <a:srgbClr val="736AAA"/>
                </a:solidFill>
                <a:latin typeface="Arial"/>
                <a:cs typeface="Arial"/>
              </a:rPr>
              <a:t>should</a:t>
            </a:r>
            <a:r>
              <a:rPr i="1" spc="7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i="1" spc="-5" dirty="0">
                <a:solidFill>
                  <a:srgbClr val="736AAA"/>
                </a:solidFill>
                <a:latin typeface="Arial"/>
                <a:cs typeface="Arial"/>
              </a:rPr>
              <a:t>not</a:t>
            </a:r>
            <a:r>
              <a:rPr i="1" spc="7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i="1" spc="-120" dirty="0">
                <a:solidFill>
                  <a:srgbClr val="736AAA"/>
                </a:solidFill>
                <a:latin typeface="Arial"/>
                <a:cs typeface="Arial"/>
              </a:rPr>
              <a:t>be</a:t>
            </a:r>
            <a:r>
              <a:rPr i="1" spc="7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i="1" spc="25" dirty="0">
                <a:solidFill>
                  <a:srgbClr val="736AAA"/>
                </a:solidFill>
                <a:latin typeface="Arial"/>
                <a:cs typeface="Arial"/>
              </a:rPr>
              <a:t>treated</a:t>
            </a:r>
            <a:r>
              <a:rPr i="1" spc="7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i="1" spc="-105" dirty="0">
                <a:solidFill>
                  <a:srgbClr val="736AAA"/>
                </a:solidFill>
                <a:latin typeface="Arial"/>
                <a:cs typeface="Arial"/>
              </a:rPr>
              <a:t>as</a:t>
            </a:r>
            <a:r>
              <a:rPr i="1" spc="7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i="1" spc="-25" dirty="0">
                <a:solidFill>
                  <a:srgbClr val="736AAA"/>
                </a:solidFill>
                <a:latin typeface="Arial"/>
                <a:cs typeface="Arial"/>
              </a:rPr>
              <a:t>legal</a:t>
            </a:r>
            <a:r>
              <a:rPr i="1" spc="7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i="1" spc="-20" dirty="0">
                <a:solidFill>
                  <a:srgbClr val="736AAA"/>
                </a:solidFill>
                <a:latin typeface="Arial"/>
                <a:cs typeface="Arial"/>
              </a:rPr>
              <a:t>advice,</a:t>
            </a:r>
            <a:r>
              <a:rPr i="1" spc="7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i="1" dirty="0">
                <a:solidFill>
                  <a:srgbClr val="736AAA"/>
                </a:solidFill>
                <a:latin typeface="Arial"/>
                <a:cs typeface="Arial"/>
              </a:rPr>
              <a:t>investment</a:t>
            </a:r>
            <a:r>
              <a:rPr i="1" spc="7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i="1" spc="-25" dirty="0">
                <a:solidFill>
                  <a:srgbClr val="736AAA"/>
                </a:solidFill>
                <a:latin typeface="Arial"/>
                <a:cs typeface="Arial"/>
              </a:rPr>
              <a:t>advice</a:t>
            </a:r>
            <a:r>
              <a:rPr i="1" spc="7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i="1" spc="-25" dirty="0">
                <a:solidFill>
                  <a:srgbClr val="736AAA"/>
                </a:solidFill>
                <a:latin typeface="Arial"/>
                <a:cs typeface="Arial"/>
              </a:rPr>
              <a:t>or</a:t>
            </a:r>
            <a:r>
              <a:rPr i="1" spc="7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i="1" spc="10" dirty="0">
                <a:solidFill>
                  <a:srgbClr val="736AAA"/>
                </a:solidFill>
                <a:latin typeface="Arial"/>
                <a:cs typeface="Arial"/>
              </a:rPr>
              <a:t>tax</a:t>
            </a:r>
            <a:r>
              <a:rPr i="1" spc="7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i="1" spc="-15" dirty="0">
                <a:solidFill>
                  <a:srgbClr val="736AAA"/>
                </a:solidFill>
                <a:latin typeface="Arial"/>
                <a:cs typeface="Arial"/>
              </a:rPr>
              <a:t>advice.</a:t>
            </a:r>
            <a:endParaRPr dirty="0">
              <a:latin typeface="Arial"/>
              <a:cs typeface="Arial"/>
            </a:endParaRPr>
          </a:p>
          <a:p>
            <a:pPr marL="12700" marR="2494280">
              <a:lnSpc>
                <a:spcPct val="156800"/>
              </a:lnSpc>
            </a:pPr>
            <a:r>
              <a:rPr i="1" spc="-75" dirty="0">
                <a:solidFill>
                  <a:srgbClr val="736AAA"/>
                </a:solidFill>
                <a:latin typeface="Arial"/>
                <a:cs typeface="Arial"/>
              </a:rPr>
              <a:t>Readers,</a:t>
            </a:r>
            <a:r>
              <a:rPr i="1" spc="7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i="1" dirty="0">
                <a:solidFill>
                  <a:srgbClr val="736AAA"/>
                </a:solidFill>
                <a:latin typeface="Arial"/>
                <a:cs typeface="Arial"/>
              </a:rPr>
              <a:t>including</a:t>
            </a:r>
            <a:r>
              <a:rPr i="1" spc="7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i="1" dirty="0">
                <a:solidFill>
                  <a:srgbClr val="736AAA"/>
                </a:solidFill>
                <a:latin typeface="Arial"/>
                <a:cs typeface="Arial"/>
              </a:rPr>
              <a:t>professionals,</a:t>
            </a:r>
            <a:r>
              <a:rPr i="1" spc="8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i="1" spc="-45" dirty="0">
                <a:solidFill>
                  <a:srgbClr val="736AAA"/>
                </a:solidFill>
                <a:latin typeface="Arial"/>
                <a:cs typeface="Arial"/>
              </a:rPr>
              <a:t>should</a:t>
            </a:r>
            <a:r>
              <a:rPr i="1" spc="7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i="1" spc="-45" dirty="0">
                <a:solidFill>
                  <a:srgbClr val="736AAA"/>
                </a:solidFill>
                <a:latin typeface="Arial"/>
                <a:cs typeface="Arial"/>
              </a:rPr>
              <a:t>under</a:t>
            </a:r>
            <a:r>
              <a:rPr i="1" spc="7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i="1" spc="-114" dirty="0">
                <a:solidFill>
                  <a:srgbClr val="736AAA"/>
                </a:solidFill>
                <a:latin typeface="Arial"/>
                <a:cs typeface="Arial"/>
              </a:rPr>
              <a:t>no</a:t>
            </a:r>
            <a:r>
              <a:rPr i="1" spc="8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i="1" dirty="0">
                <a:solidFill>
                  <a:srgbClr val="736AAA"/>
                </a:solidFill>
                <a:latin typeface="Arial"/>
                <a:cs typeface="Arial"/>
              </a:rPr>
              <a:t>circumstances</a:t>
            </a:r>
            <a:r>
              <a:rPr i="1" spc="7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i="1" spc="-5" dirty="0">
                <a:solidFill>
                  <a:srgbClr val="736AAA"/>
                </a:solidFill>
                <a:latin typeface="Arial"/>
                <a:cs typeface="Arial"/>
              </a:rPr>
              <a:t>rely</a:t>
            </a:r>
            <a:r>
              <a:rPr i="1" spc="7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i="1" spc="-80" dirty="0">
                <a:solidFill>
                  <a:srgbClr val="736AAA"/>
                </a:solidFill>
                <a:latin typeface="Arial"/>
                <a:cs typeface="Arial"/>
              </a:rPr>
              <a:t>upon</a:t>
            </a:r>
            <a:r>
              <a:rPr i="1" spc="8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i="1" spc="30" dirty="0">
                <a:solidFill>
                  <a:srgbClr val="736AAA"/>
                </a:solidFill>
                <a:latin typeface="Arial"/>
                <a:cs typeface="Arial"/>
              </a:rPr>
              <a:t>this</a:t>
            </a:r>
            <a:r>
              <a:rPr i="1" spc="7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i="1" spc="30" dirty="0">
                <a:solidFill>
                  <a:srgbClr val="736AAA"/>
                </a:solidFill>
                <a:latin typeface="Arial"/>
                <a:cs typeface="Arial"/>
              </a:rPr>
              <a:t>information</a:t>
            </a:r>
            <a:r>
              <a:rPr i="1" spc="7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i="1" spc="-105" dirty="0">
                <a:solidFill>
                  <a:srgbClr val="736AAA"/>
                </a:solidFill>
                <a:latin typeface="Arial"/>
                <a:cs typeface="Arial"/>
              </a:rPr>
              <a:t>as</a:t>
            </a:r>
            <a:r>
              <a:rPr i="1" spc="8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i="1" spc="-170" dirty="0">
                <a:solidFill>
                  <a:srgbClr val="736AAA"/>
                </a:solidFill>
                <a:latin typeface="Arial"/>
                <a:cs typeface="Arial"/>
              </a:rPr>
              <a:t>a</a:t>
            </a:r>
            <a:r>
              <a:rPr i="1" spc="7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i="1" spc="35" dirty="0">
                <a:solidFill>
                  <a:srgbClr val="736AAA"/>
                </a:solidFill>
                <a:latin typeface="Arial"/>
                <a:cs typeface="Arial"/>
              </a:rPr>
              <a:t>substitute</a:t>
            </a:r>
            <a:r>
              <a:rPr i="1" spc="7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i="1" spc="55" dirty="0">
                <a:solidFill>
                  <a:srgbClr val="736AAA"/>
                </a:solidFill>
                <a:latin typeface="Arial"/>
                <a:cs typeface="Arial"/>
              </a:rPr>
              <a:t>for </a:t>
            </a:r>
            <a:r>
              <a:rPr i="1" spc="-61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i="1" spc="45" dirty="0">
                <a:solidFill>
                  <a:srgbClr val="736AAA"/>
                </a:solidFill>
                <a:latin typeface="Arial"/>
                <a:cs typeface="Arial"/>
              </a:rPr>
              <a:t>their</a:t>
            </a:r>
            <a:r>
              <a:rPr i="1" spc="6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i="1" spc="-90" dirty="0">
                <a:solidFill>
                  <a:srgbClr val="736AAA"/>
                </a:solidFill>
                <a:latin typeface="Arial"/>
                <a:cs typeface="Arial"/>
              </a:rPr>
              <a:t>own</a:t>
            </a:r>
            <a:r>
              <a:rPr i="1" spc="6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i="1" spc="-15" dirty="0">
                <a:solidFill>
                  <a:srgbClr val="736AAA"/>
                </a:solidFill>
                <a:latin typeface="Arial"/>
                <a:cs typeface="Arial"/>
              </a:rPr>
              <a:t>research</a:t>
            </a:r>
            <a:r>
              <a:rPr i="1" spc="6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i="1" spc="-25" dirty="0">
                <a:solidFill>
                  <a:srgbClr val="736AAA"/>
                </a:solidFill>
                <a:latin typeface="Arial"/>
                <a:cs typeface="Arial"/>
              </a:rPr>
              <a:t>or</a:t>
            </a:r>
            <a:r>
              <a:rPr i="1" spc="7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i="1" spc="55" dirty="0">
                <a:solidFill>
                  <a:srgbClr val="736AAA"/>
                </a:solidFill>
                <a:latin typeface="Arial"/>
                <a:cs typeface="Arial"/>
              </a:rPr>
              <a:t>for</a:t>
            </a:r>
            <a:r>
              <a:rPr i="1" spc="6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i="1" spc="5" dirty="0">
                <a:solidFill>
                  <a:srgbClr val="736AAA"/>
                </a:solidFill>
                <a:latin typeface="Arial"/>
                <a:cs typeface="Arial"/>
              </a:rPr>
              <a:t>obtaining</a:t>
            </a:r>
            <a:r>
              <a:rPr i="1" spc="6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i="1" spc="35" dirty="0">
                <a:solidFill>
                  <a:srgbClr val="736AAA"/>
                </a:solidFill>
                <a:latin typeface="Arial"/>
                <a:cs typeface="Arial"/>
              </a:rPr>
              <a:t>specific</a:t>
            </a:r>
            <a:r>
              <a:rPr i="1" spc="7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i="1" spc="-25" dirty="0">
                <a:solidFill>
                  <a:srgbClr val="736AAA"/>
                </a:solidFill>
                <a:latin typeface="Arial"/>
                <a:cs typeface="Arial"/>
              </a:rPr>
              <a:t>legal</a:t>
            </a:r>
            <a:r>
              <a:rPr i="1" spc="6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i="1" spc="-25" dirty="0">
                <a:solidFill>
                  <a:srgbClr val="736AAA"/>
                </a:solidFill>
                <a:latin typeface="Arial"/>
                <a:cs typeface="Arial"/>
              </a:rPr>
              <a:t>or</a:t>
            </a:r>
            <a:r>
              <a:rPr i="1" spc="6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i="1" spc="10" dirty="0">
                <a:solidFill>
                  <a:srgbClr val="736AAA"/>
                </a:solidFill>
                <a:latin typeface="Arial"/>
                <a:cs typeface="Arial"/>
              </a:rPr>
              <a:t>tax</a:t>
            </a:r>
            <a:r>
              <a:rPr i="1" spc="7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i="1" spc="-25" dirty="0">
                <a:solidFill>
                  <a:srgbClr val="736AAA"/>
                </a:solidFill>
                <a:latin typeface="Arial"/>
                <a:cs typeface="Arial"/>
              </a:rPr>
              <a:t>advice</a:t>
            </a:r>
            <a:r>
              <a:rPr i="1" spc="6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i="1" spc="15" dirty="0">
                <a:solidFill>
                  <a:srgbClr val="736AAA"/>
                </a:solidFill>
                <a:latin typeface="Arial"/>
                <a:cs typeface="Arial"/>
              </a:rPr>
              <a:t>from</a:t>
            </a:r>
            <a:r>
              <a:rPr i="1" spc="6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i="1" spc="45" dirty="0">
                <a:solidFill>
                  <a:srgbClr val="736AAA"/>
                </a:solidFill>
                <a:latin typeface="Arial"/>
                <a:cs typeface="Arial"/>
              </a:rPr>
              <a:t>their</a:t>
            </a:r>
            <a:r>
              <a:rPr i="1" spc="7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i="1" spc="-90" dirty="0">
                <a:solidFill>
                  <a:srgbClr val="736AAA"/>
                </a:solidFill>
                <a:latin typeface="Arial"/>
                <a:cs typeface="Arial"/>
              </a:rPr>
              <a:t>own</a:t>
            </a:r>
            <a:r>
              <a:rPr i="1" spc="6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i="1" spc="-30" dirty="0">
                <a:solidFill>
                  <a:srgbClr val="736AAA"/>
                </a:solidFill>
                <a:latin typeface="Arial"/>
                <a:cs typeface="Arial"/>
              </a:rPr>
              <a:t>counsel.</a:t>
            </a:r>
            <a:endParaRPr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315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  <a:tabLst>
                <a:tab pos="668020" algn="l"/>
                <a:tab pos="2448560" algn="l"/>
                <a:tab pos="3160395" algn="l"/>
              </a:tabLst>
            </a:pPr>
            <a:r>
              <a:rPr sz="2250" b="1" spc="114" dirty="0">
                <a:solidFill>
                  <a:srgbClr val="988BE2"/>
                </a:solidFill>
                <a:latin typeface="Arial"/>
                <a:cs typeface="Arial"/>
              </a:rPr>
              <a:t>IRS	</a:t>
            </a:r>
            <a:r>
              <a:rPr sz="2250" b="1" spc="180" dirty="0">
                <a:solidFill>
                  <a:srgbClr val="988BE2"/>
                </a:solidFill>
                <a:latin typeface="Arial"/>
                <a:cs typeface="Arial"/>
              </a:rPr>
              <a:t>CIRCULAR	</a:t>
            </a:r>
            <a:r>
              <a:rPr sz="2250" b="1" spc="260" dirty="0">
                <a:solidFill>
                  <a:srgbClr val="988BE2"/>
                </a:solidFill>
                <a:latin typeface="Arial"/>
                <a:cs typeface="Arial"/>
              </a:rPr>
              <a:t>230	</a:t>
            </a:r>
            <a:r>
              <a:rPr sz="2250" b="1" spc="204" dirty="0">
                <a:solidFill>
                  <a:srgbClr val="988BE2"/>
                </a:solidFill>
                <a:latin typeface="Arial"/>
                <a:cs typeface="Arial"/>
              </a:rPr>
              <a:t>NOTICE:</a:t>
            </a:r>
            <a:endParaRPr sz="2250" b="1" dirty="0">
              <a:latin typeface="Arial"/>
              <a:cs typeface="Arial"/>
            </a:endParaRPr>
          </a:p>
          <a:p>
            <a:pPr marL="12700" marR="5080">
              <a:lnSpc>
                <a:spcPct val="188500"/>
              </a:lnSpc>
              <a:spcBef>
                <a:spcPts val="860"/>
              </a:spcBef>
            </a:pPr>
            <a:r>
              <a:rPr sz="1800" i="1" spc="-120" dirty="0">
                <a:solidFill>
                  <a:srgbClr val="736AAA"/>
                </a:solidFill>
                <a:latin typeface="Arial"/>
                <a:cs typeface="Arial"/>
              </a:rPr>
              <a:t>To</a:t>
            </a:r>
            <a:r>
              <a:rPr sz="1800" i="1" spc="6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10" dirty="0">
                <a:solidFill>
                  <a:srgbClr val="736AAA"/>
                </a:solidFill>
                <a:latin typeface="Arial"/>
                <a:cs typeface="Arial"/>
              </a:rPr>
              <a:t>the</a:t>
            </a:r>
            <a:r>
              <a:rPr sz="1800" i="1" spc="6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15" dirty="0">
                <a:solidFill>
                  <a:srgbClr val="736AAA"/>
                </a:solidFill>
                <a:latin typeface="Arial"/>
                <a:cs typeface="Arial"/>
              </a:rPr>
              <a:t>extent</a:t>
            </a:r>
            <a:r>
              <a:rPr sz="1800" i="1" spc="6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40" dirty="0">
                <a:solidFill>
                  <a:srgbClr val="736AAA"/>
                </a:solidFill>
                <a:latin typeface="Arial"/>
                <a:cs typeface="Arial"/>
              </a:rPr>
              <a:t>that</a:t>
            </a:r>
            <a:r>
              <a:rPr sz="1800" i="1" spc="6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30" dirty="0">
                <a:solidFill>
                  <a:srgbClr val="736AAA"/>
                </a:solidFill>
                <a:latin typeface="Arial"/>
                <a:cs typeface="Arial"/>
              </a:rPr>
              <a:t>this</a:t>
            </a:r>
            <a:r>
              <a:rPr sz="1800" i="1" spc="6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5" dirty="0">
                <a:solidFill>
                  <a:srgbClr val="736AAA"/>
                </a:solidFill>
                <a:latin typeface="Arial"/>
                <a:cs typeface="Arial"/>
              </a:rPr>
              <a:t>communication</a:t>
            </a:r>
            <a:r>
              <a:rPr sz="1800" i="1" spc="6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15" dirty="0">
                <a:solidFill>
                  <a:srgbClr val="736AAA"/>
                </a:solidFill>
                <a:latin typeface="Arial"/>
                <a:cs typeface="Arial"/>
              </a:rPr>
              <a:t>or</a:t>
            </a:r>
            <a:r>
              <a:rPr sz="1800" i="1" spc="6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70" dirty="0">
                <a:solidFill>
                  <a:srgbClr val="736AAA"/>
                </a:solidFill>
                <a:latin typeface="Arial"/>
                <a:cs typeface="Arial"/>
              </a:rPr>
              <a:t>any</a:t>
            </a:r>
            <a:r>
              <a:rPr sz="1800" i="1" spc="6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15" dirty="0">
                <a:solidFill>
                  <a:srgbClr val="736AAA"/>
                </a:solidFill>
                <a:latin typeface="Arial"/>
                <a:cs typeface="Arial"/>
              </a:rPr>
              <a:t>attachment</a:t>
            </a:r>
            <a:r>
              <a:rPr sz="1800" i="1" spc="6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15" dirty="0">
                <a:solidFill>
                  <a:srgbClr val="736AAA"/>
                </a:solidFill>
                <a:latin typeface="Arial"/>
                <a:cs typeface="Arial"/>
              </a:rPr>
              <a:t>concerns</a:t>
            </a:r>
            <a:r>
              <a:rPr sz="1800" i="1" spc="6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10" dirty="0">
                <a:solidFill>
                  <a:srgbClr val="736AAA"/>
                </a:solidFill>
                <a:latin typeface="Arial"/>
                <a:cs typeface="Arial"/>
              </a:rPr>
              <a:t>tax</a:t>
            </a:r>
            <a:r>
              <a:rPr sz="1800" i="1" spc="6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15" dirty="0">
                <a:solidFill>
                  <a:srgbClr val="736AAA"/>
                </a:solidFill>
                <a:latin typeface="Arial"/>
                <a:cs typeface="Arial"/>
              </a:rPr>
              <a:t>matters,</a:t>
            </a:r>
            <a:r>
              <a:rPr sz="1800" i="1" spc="6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90" dirty="0">
                <a:solidFill>
                  <a:srgbClr val="736AAA"/>
                </a:solidFill>
                <a:latin typeface="Arial"/>
                <a:cs typeface="Arial"/>
              </a:rPr>
              <a:t>it</a:t>
            </a:r>
            <a:r>
              <a:rPr sz="1800" i="1" spc="6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10" dirty="0">
                <a:solidFill>
                  <a:srgbClr val="736AAA"/>
                </a:solidFill>
                <a:latin typeface="Arial"/>
                <a:cs typeface="Arial"/>
              </a:rPr>
              <a:t>is</a:t>
            </a:r>
            <a:r>
              <a:rPr sz="1800" i="1" spc="6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dirty="0">
                <a:solidFill>
                  <a:srgbClr val="736AAA"/>
                </a:solidFill>
                <a:latin typeface="Arial"/>
                <a:cs typeface="Arial"/>
              </a:rPr>
              <a:t>not</a:t>
            </a:r>
            <a:r>
              <a:rPr sz="1800" i="1" spc="6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10" dirty="0">
                <a:solidFill>
                  <a:srgbClr val="736AAA"/>
                </a:solidFill>
                <a:latin typeface="Arial"/>
                <a:cs typeface="Arial"/>
              </a:rPr>
              <a:t>intended</a:t>
            </a:r>
            <a:r>
              <a:rPr sz="1800" i="1" spc="6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15" dirty="0">
                <a:solidFill>
                  <a:srgbClr val="736AAA"/>
                </a:solidFill>
                <a:latin typeface="Arial"/>
                <a:cs typeface="Arial"/>
              </a:rPr>
              <a:t>to</a:t>
            </a:r>
            <a:r>
              <a:rPr sz="1800" i="1" spc="6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95" dirty="0">
                <a:solidFill>
                  <a:srgbClr val="736AAA"/>
                </a:solidFill>
                <a:latin typeface="Arial"/>
                <a:cs typeface="Arial"/>
              </a:rPr>
              <a:t>be</a:t>
            </a:r>
            <a:r>
              <a:rPr sz="1800" i="1" spc="6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50" dirty="0">
                <a:solidFill>
                  <a:srgbClr val="736AAA"/>
                </a:solidFill>
                <a:latin typeface="Arial"/>
                <a:cs typeface="Arial"/>
              </a:rPr>
              <a:t>used,</a:t>
            </a:r>
            <a:r>
              <a:rPr sz="1800" i="1" spc="6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70" dirty="0">
                <a:solidFill>
                  <a:srgbClr val="736AAA"/>
                </a:solidFill>
                <a:latin typeface="Arial"/>
                <a:cs typeface="Arial"/>
              </a:rPr>
              <a:t>and</a:t>
            </a:r>
            <a:r>
              <a:rPr sz="1800" i="1" spc="6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10" dirty="0">
                <a:solidFill>
                  <a:srgbClr val="736AAA"/>
                </a:solidFill>
                <a:latin typeface="Arial"/>
                <a:cs typeface="Arial"/>
              </a:rPr>
              <a:t>cannot</a:t>
            </a:r>
            <a:r>
              <a:rPr sz="1800" i="1" spc="6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95" dirty="0">
                <a:solidFill>
                  <a:srgbClr val="736AAA"/>
                </a:solidFill>
                <a:latin typeface="Arial"/>
                <a:cs typeface="Arial"/>
              </a:rPr>
              <a:t>be</a:t>
            </a:r>
            <a:r>
              <a:rPr sz="1800" i="1" spc="6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65" dirty="0">
                <a:solidFill>
                  <a:srgbClr val="736AAA"/>
                </a:solidFill>
                <a:latin typeface="Arial"/>
                <a:cs typeface="Arial"/>
              </a:rPr>
              <a:t>used</a:t>
            </a:r>
            <a:r>
              <a:rPr sz="1800" i="1" spc="6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85" dirty="0">
                <a:solidFill>
                  <a:srgbClr val="736AAA"/>
                </a:solidFill>
                <a:latin typeface="Arial"/>
                <a:cs typeface="Arial"/>
              </a:rPr>
              <a:t>by</a:t>
            </a:r>
            <a:r>
              <a:rPr sz="1800" i="1" spc="6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135" dirty="0">
                <a:solidFill>
                  <a:srgbClr val="736AAA"/>
                </a:solidFill>
                <a:latin typeface="Arial"/>
                <a:cs typeface="Arial"/>
              </a:rPr>
              <a:t>a</a:t>
            </a:r>
            <a:r>
              <a:rPr sz="1800" i="1" spc="6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dirty="0">
                <a:solidFill>
                  <a:srgbClr val="736AAA"/>
                </a:solidFill>
                <a:latin typeface="Arial"/>
                <a:cs typeface="Arial"/>
              </a:rPr>
              <a:t>taxpayer,</a:t>
            </a:r>
            <a:r>
              <a:rPr sz="1800" i="1" spc="6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50" dirty="0">
                <a:solidFill>
                  <a:srgbClr val="736AAA"/>
                </a:solidFill>
                <a:latin typeface="Arial"/>
                <a:cs typeface="Arial"/>
              </a:rPr>
              <a:t>for</a:t>
            </a:r>
            <a:r>
              <a:rPr sz="1800" i="1" spc="6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10" dirty="0">
                <a:solidFill>
                  <a:srgbClr val="736AAA"/>
                </a:solidFill>
                <a:latin typeface="Arial"/>
                <a:cs typeface="Arial"/>
              </a:rPr>
              <a:t>the</a:t>
            </a:r>
            <a:r>
              <a:rPr sz="1800" i="1" spc="6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30" dirty="0">
                <a:solidFill>
                  <a:srgbClr val="736AAA"/>
                </a:solidFill>
                <a:latin typeface="Arial"/>
                <a:cs typeface="Arial"/>
              </a:rPr>
              <a:t>purpose</a:t>
            </a:r>
            <a:r>
              <a:rPr sz="1800" i="1" spc="6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20" dirty="0">
                <a:solidFill>
                  <a:srgbClr val="736AAA"/>
                </a:solidFill>
                <a:latin typeface="Arial"/>
                <a:cs typeface="Arial"/>
              </a:rPr>
              <a:t>of </a:t>
            </a:r>
            <a:r>
              <a:rPr sz="1800" i="1" spc="-484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10" dirty="0">
                <a:solidFill>
                  <a:srgbClr val="736AAA"/>
                </a:solidFill>
                <a:latin typeface="Arial"/>
                <a:cs typeface="Arial"/>
              </a:rPr>
              <a:t>avoiding</a:t>
            </a:r>
            <a:r>
              <a:rPr sz="1800" i="1" spc="5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70" dirty="0">
                <a:solidFill>
                  <a:srgbClr val="736AAA"/>
                </a:solidFill>
                <a:latin typeface="Arial"/>
                <a:cs typeface="Arial"/>
              </a:rPr>
              <a:t>any</a:t>
            </a:r>
            <a:r>
              <a:rPr sz="1800" i="1" spc="5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dirty="0">
                <a:solidFill>
                  <a:srgbClr val="736AAA"/>
                </a:solidFill>
                <a:latin typeface="Arial"/>
                <a:cs typeface="Arial"/>
              </a:rPr>
              <a:t>penalties</a:t>
            </a:r>
            <a:r>
              <a:rPr sz="1800" i="1" spc="5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40" dirty="0">
                <a:solidFill>
                  <a:srgbClr val="736AAA"/>
                </a:solidFill>
                <a:latin typeface="Arial"/>
                <a:cs typeface="Arial"/>
              </a:rPr>
              <a:t>that</a:t>
            </a:r>
            <a:r>
              <a:rPr sz="1800" i="1" spc="5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85" dirty="0">
                <a:solidFill>
                  <a:srgbClr val="736AAA"/>
                </a:solidFill>
                <a:latin typeface="Arial"/>
                <a:cs typeface="Arial"/>
              </a:rPr>
              <a:t>may</a:t>
            </a:r>
            <a:r>
              <a:rPr sz="1800" i="1" spc="5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95" dirty="0">
                <a:solidFill>
                  <a:srgbClr val="736AAA"/>
                </a:solidFill>
                <a:latin typeface="Arial"/>
                <a:cs typeface="Arial"/>
              </a:rPr>
              <a:t>be</a:t>
            </a:r>
            <a:r>
              <a:rPr sz="1800" i="1" spc="5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35" dirty="0">
                <a:solidFill>
                  <a:srgbClr val="736AAA"/>
                </a:solidFill>
                <a:latin typeface="Arial"/>
                <a:cs typeface="Arial"/>
              </a:rPr>
              <a:t>imposed</a:t>
            </a:r>
            <a:r>
              <a:rPr sz="1800" i="1" spc="5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85" dirty="0">
                <a:solidFill>
                  <a:srgbClr val="736AAA"/>
                </a:solidFill>
                <a:latin typeface="Arial"/>
                <a:cs typeface="Arial"/>
              </a:rPr>
              <a:t>by</a:t>
            </a:r>
            <a:r>
              <a:rPr sz="1800" i="1" spc="5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20" dirty="0">
                <a:solidFill>
                  <a:srgbClr val="736AAA"/>
                </a:solidFill>
                <a:latin typeface="Arial"/>
                <a:cs typeface="Arial"/>
              </a:rPr>
              <a:t>law.</a:t>
            </a:r>
            <a:endParaRPr sz="18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05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tabLst>
                <a:tab pos="1314450" algn="l"/>
              </a:tabLst>
            </a:pPr>
            <a:r>
              <a:rPr sz="2250" b="1" spc="70" dirty="0">
                <a:solidFill>
                  <a:srgbClr val="988BE2"/>
                </a:solidFill>
                <a:latin typeface="Arial"/>
                <a:cs typeface="Arial"/>
              </a:rPr>
              <a:t>PLEASE	</a:t>
            </a:r>
            <a:r>
              <a:rPr sz="2250" b="1" spc="170" dirty="0">
                <a:solidFill>
                  <a:srgbClr val="988BE2"/>
                </a:solidFill>
                <a:latin typeface="Arial"/>
                <a:cs typeface="Arial"/>
              </a:rPr>
              <a:t>NOTE:</a:t>
            </a:r>
            <a:endParaRPr sz="2250" b="1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720"/>
              </a:spcBef>
              <a:tabLst>
                <a:tab pos="14097000" algn="l"/>
              </a:tabLst>
            </a:pPr>
            <a:r>
              <a:rPr sz="1800" i="1" spc="-40" dirty="0">
                <a:solidFill>
                  <a:srgbClr val="736AAA"/>
                </a:solidFill>
                <a:latin typeface="Arial"/>
                <a:cs typeface="Arial"/>
              </a:rPr>
              <a:t>This</a:t>
            </a:r>
            <a:r>
              <a:rPr sz="1800" i="1" spc="6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15" dirty="0">
                <a:solidFill>
                  <a:srgbClr val="736AAA"/>
                </a:solidFill>
                <a:latin typeface="Arial"/>
                <a:cs typeface="Arial"/>
              </a:rPr>
              <a:t>content</a:t>
            </a:r>
            <a:r>
              <a:rPr sz="1800" i="1" spc="7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10" dirty="0">
                <a:solidFill>
                  <a:srgbClr val="736AAA"/>
                </a:solidFill>
                <a:latin typeface="Arial"/>
                <a:cs typeface="Arial"/>
              </a:rPr>
              <a:t>is</a:t>
            </a:r>
            <a:r>
              <a:rPr sz="1800" i="1" spc="7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10" dirty="0">
                <a:solidFill>
                  <a:srgbClr val="736AAA"/>
                </a:solidFill>
                <a:latin typeface="Arial"/>
                <a:cs typeface="Arial"/>
              </a:rPr>
              <a:t>intended</a:t>
            </a:r>
            <a:r>
              <a:rPr sz="1800" i="1" spc="7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50" dirty="0">
                <a:solidFill>
                  <a:srgbClr val="736AAA"/>
                </a:solidFill>
                <a:latin typeface="Arial"/>
                <a:cs typeface="Arial"/>
              </a:rPr>
              <a:t>for</a:t>
            </a:r>
            <a:r>
              <a:rPr sz="1800" i="1" spc="7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25" dirty="0">
                <a:solidFill>
                  <a:srgbClr val="736AAA"/>
                </a:solidFill>
                <a:latin typeface="Arial"/>
                <a:cs typeface="Arial"/>
              </a:rPr>
              <a:t>informational</a:t>
            </a:r>
            <a:r>
              <a:rPr sz="1800" i="1" spc="7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30" dirty="0">
                <a:solidFill>
                  <a:srgbClr val="736AAA"/>
                </a:solidFill>
                <a:latin typeface="Arial"/>
                <a:cs typeface="Arial"/>
              </a:rPr>
              <a:t>purposes</a:t>
            </a:r>
            <a:r>
              <a:rPr sz="1800" i="1" spc="7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35" dirty="0">
                <a:solidFill>
                  <a:srgbClr val="736AAA"/>
                </a:solidFill>
                <a:latin typeface="Arial"/>
                <a:cs typeface="Arial"/>
              </a:rPr>
              <a:t>only</a:t>
            </a:r>
            <a:r>
              <a:rPr sz="1800" i="1" spc="7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70" dirty="0">
                <a:solidFill>
                  <a:srgbClr val="736AAA"/>
                </a:solidFill>
                <a:latin typeface="Arial"/>
                <a:cs typeface="Arial"/>
              </a:rPr>
              <a:t>and</a:t>
            </a:r>
            <a:r>
              <a:rPr sz="1800" i="1" spc="7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10" dirty="0">
                <a:solidFill>
                  <a:srgbClr val="736AAA"/>
                </a:solidFill>
                <a:latin typeface="Arial"/>
                <a:cs typeface="Arial"/>
              </a:rPr>
              <a:t>is</a:t>
            </a:r>
            <a:r>
              <a:rPr sz="1800" i="1" spc="7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dirty="0">
                <a:solidFill>
                  <a:srgbClr val="736AAA"/>
                </a:solidFill>
                <a:latin typeface="Arial"/>
                <a:cs typeface="Arial"/>
              </a:rPr>
              <a:t>not</a:t>
            </a:r>
            <a:r>
              <a:rPr sz="1800" i="1" spc="7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135" dirty="0">
                <a:solidFill>
                  <a:srgbClr val="736AAA"/>
                </a:solidFill>
                <a:latin typeface="Arial"/>
                <a:cs typeface="Arial"/>
              </a:rPr>
              <a:t>a</a:t>
            </a:r>
            <a:r>
              <a:rPr sz="1800" i="1" spc="6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5" dirty="0">
                <a:solidFill>
                  <a:srgbClr val="736AAA"/>
                </a:solidFill>
                <a:latin typeface="Arial"/>
                <a:cs typeface="Arial"/>
              </a:rPr>
              <a:t>replacement</a:t>
            </a:r>
            <a:r>
              <a:rPr sz="1800" i="1" spc="7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50" dirty="0">
                <a:solidFill>
                  <a:srgbClr val="736AAA"/>
                </a:solidFill>
                <a:latin typeface="Arial"/>
                <a:cs typeface="Arial"/>
              </a:rPr>
              <a:t>for</a:t>
            </a:r>
            <a:r>
              <a:rPr sz="1800" i="1" spc="7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5" dirty="0">
                <a:solidFill>
                  <a:srgbClr val="736AAA"/>
                </a:solidFill>
                <a:latin typeface="Arial"/>
                <a:cs typeface="Arial"/>
              </a:rPr>
              <a:t>professional</a:t>
            </a:r>
            <a:r>
              <a:rPr sz="1800" i="1" spc="7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dirty="0">
                <a:solidFill>
                  <a:srgbClr val="736AAA"/>
                </a:solidFill>
                <a:latin typeface="Arial"/>
                <a:cs typeface="Arial"/>
              </a:rPr>
              <a:t>accounting</a:t>
            </a:r>
            <a:r>
              <a:rPr sz="1800" i="1" spc="7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15" dirty="0">
                <a:solidFill>
                  <a:srgbClr val="736AAA"/>
                </a:solidFill>
                <a:latin typeface="Arial"/>
                <a:cs typeface="Arial"/>
              </a:rPr>
              <a:t>or</a:t>
            </a:r>
            <a:r>
              <a:rPr sz="1800" i="1" spc="7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10" dirty="0">
                <a:solidFill>
                  <a:srgbClr val="736AAA"/>
                </a:solidFill>
                <a:latin typeface="Arial"/>
                <a:cs typeface="Arial"/>
              </a:rPr>
              <a:t>tax</a:t>
            </a:r>
            <a:r>
              <a:rPr sz="1800" i="1" spc="7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10" dirty="0">
                <a:solidFill>
                  <a:srgbClr val="736AAA"/>
                </a:solidFill>
                <a:latin typeface="Arial"/>
                <a:cs typeface="Arial"/>
              </a:rPr>
              <a:t>preparatory</a:t>
            </a:r>
            <a:r>
              <a:rPr sz="1800" i="1" spc="7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dirty="0">
                <a:solidFill>
                  <a:srgbClr val="736AAA"/>
                </a:solidFill>
                <a:latin typeface="Arial"/>
                <a:cs typeface="Arial"/>
              </a:rPr>
              <a:t>services.	</a:t>
            </a:r>
            <a:r>
              <a:rPr sz="1800" i="1" spc="-40" dirty="0">
                <a:solidFill>
                  <a:srgbClr val="736AAA"/>
                </a:solidFill>
                <a:latin typeface="Arial"/>
                <a:cs typeface="Arial"/>
              </a:rPr>
              <a:t>Consult</a:t>
            </a:r>
            <a:r>
              <a:rPr sz="1800" i="1" spc="4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30" dirty="0">
                <a:solidFill>
                  <a:srgbClr val="736AAA"/>
                </a:solidFill>
                <a:latin typeface="Arial"/>
                <a:cs typeface="Arial"/>
              </a:rPr>
              <a:t>your</a:t>
            </a:r>
            <a:r>
              <a:rPr sz="1800" i="1" spc="4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70" dirty="0">
                <a:solidFill>
                  <a:srgbClr val="736AAA"/>
                </a:solidFill>
                <a:latin typeface="Arial"/>
                <a:cs typeface="Arial"/>
              </a:rPr>
              <a:t>own</a:t>
            </a:r>
            <a:endParaRPr sz="1800" dirty="0">
              <a:latin typeface="Arial"/>
              <a:cs typeface="Arial"/>
            </a:endParaRPr>
          </a:p>
          <a:p>
            <a:pPr marL="12700" marR="109855">
              <a:lnSpc>
                <a:spcPct val="188500"/>
              </a:lnSpc>
            </a:pPr>
            <a:r>
              <a:rPr sz="1800" i="1" dirty="0">
                <a:solidFill>
                  <a:srgbClr val="736AAA"/>
                </a:solidFill>
                <a:latin typeface="Arial"/>
                <a:cs typeface="Arial"/>
              </a:rPr>
              <a:t>accounting,</a:t>
            </a:r>
            <a:r>
              <a:rPr sz="1800" i="1" spc="6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5" dirty="0">
                <a:solidFill>
                  <a:srgbClr val="736AAA"/>
                </a:solidFill>
                <a:latin typeface="Arial"/>
                <a:cs typeface="Arial"/>
              </a:rPr>
              <a:t>tax,</a:t>
            </a:r>
            <a:r>
              <a:rPr sz="1800" i="1" spc="6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70" dirty="0">
                <a:solidFill>
                  <a:srgbClr val="736AAA"/>
                </a:solidFill>
                <a:latin typeface="Arial"/>
                <a:cs typeface="Arial"/>
              </a:rPr>
              <a:t>and</a:t>
            </a:r>
            <a:r>
              <a:rPr sz="1800" i="1" spc="6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15" dirty="0">
                <a:solidFill>
                  <a:srgbClr val="736AAA"/>
                </a:solidFill>
                <a:latin typeface="Arial"/>
                <a:cs typeface="Arial"/>
              </a:rPr>
              <a:t>legal</a:t>
            </a:r>
            <a:r>
              <a:rPr sz="1800" i="1" spc="6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5" dirty="0">
                <a:solidFill>
                  <a:srgbClr val="736AAA"/>
                </a:solidFill>
                <a:latin typeface="Arial"/>
                <a:cs typeface="Arial"/>
              </a:rPr>
              <a:t>professionals</a:t>
            </a:r>
            <a:r>
              <a:rPr sz="1800" i="1" spc="6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50" dirty="0">
                <a:solidFill>
                  <a:srgbClr val="736AAA"/>
                </a:solidFill>
                <a:latin typeface="Arial"/>
                <a:cs typeface="Arial"/>
              </a:rPr>
              <a:t>for</a:t>
            </a:r>
            <a:r>
              <a:rPr sz="1800" i="1" spc="6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15" dirty="0">
                <a:solidFill>
                  <a:srgbClr val="736AAA"/>
                </a:solidFill>
                <a:latin typeface="Arial"/>
                <a:cs typeface="Arial"/>
              </a:rPr>
              <a:t>advice</a:t>
            </a:r>
            <a:r>
              <a:rPr sz="1800" i="1" spc="6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10" dirty="0">
                <a:solidFill>
                  <a:srgbClr val="736AAA"/>
                </a:solidFill>
                <a:latin typeface="Arial"/>
                <a:cs typeface="Arial"/>
              </a:rPr>
              <a:t>related</a:t>
            </a:r>
            <a:r>
              <a:rPr sz="1800" i="1" spc="6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15" dirty="0">
                <a:solidFill>
                  <a:srgbClr val="736AAA"/>
                </a:solidFill>
                <a:latin typeface="Arial"/>
                <a:cs typeface="Arial"/>
              </a:rPr>
              <a:t>to</a:t>
            </a:r>
            <a:r>
              <a:rPr sz="1800" i="1" spc="6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30" dirty="0">
                <a:solidFill>
                  <a:srgbClr val="736AAA"/>
                </a:solidFill>
                <a:latin typeface="Arial"/>
                <a:cs typeface="Arial"/>
              </a:rPr>
              <a:t>your</a:t>
            </a:r>
            <a:r>
              <a:rPr sz="1800" i="1" spc="6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10" dirty="0">
                <a:solidFill>
                  <a:srgbClr val="736AAA"/>
                </a:solidFill>
                <a:latin typeface="Arial"/>
                <a:cs typeface="Arial"/>
              </a:rPr>
              <a:t>individual</a:t>
            </a:r>
            <a:r>
              <a:rPr sz="1800" i="1" spc="6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30" dirty="0">
                <a:solidFill>
                  <a:srgbClr val="736AAA"/>
                </a:solidFill>
                <a:latin typeface="Arial"/>
                <a:cs typeface="Arial"/>
              </a:rPr>
              <a:t>situation.</a:t>
            </a:r>
            <a:r>
              <a:rPr sz="1800" i="1" spc="6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110" dirty="0">
                <a:solidFill>
                  <a:srgbClr val="736AAA"/>
                </a:solidFill>
                <a:latin typeface="Arial"/>
                <a:cs typeface="Arial"/>
              </a:rPr>
              <a:t>Any</a:t>
            </a:r>
            <a:r>
              <a:rPr sz="1800" i="1" spc="6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70" dirty="0">
                <a:solidFill>
                  <a:srgbClr val="736AAA"/>
                </a:solidFill>
                <a:latin typeface="Arial"/>
                <a:cs typeface="Arial"/>
              </a:rPr>
              <a:t>names</a:t>
            </a:r>
            <a:r>
              <a:rPr sz="1800" i="1" spc="6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15" dirty="0">
                <a:solidFill>
                  <a:srgbClr val="736AAA"/>
                </a:solidFill>
                <a:latin typeface="Arial"/>
                <a:cs typeface="Arial"/>
              </a:rPr>
              <a:t>or</a:t>
            </a:r>
            <a:r>
              <a:rPr sz="1800" i="1" spc="6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25" dirty="0">
                <a:solidFill>
                  <a:srgbClr val="736AAA"/>
                </a:solidFill>
                <a:latin typeface="Arial"/>
                <a:cs typeface="Arial"/>
              </a:rPr>
              <a:t>situations</a:t>
            </a:r>
            <a:r>
              <a:rPr sz="1800" i="1" spc="6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60" dirty="0">
                <a:solidFill>
                  <a:srgbClr val="736AAA"/>
                </a:solidFill>
                <a:latin typeface="Arial"/>
                <a:cs typeface="Arial"/>
              </a:rPr>
              <a:t>have</a:t>
            </a:r>
            <a:r>
              <a:rPr sz="1800" i="1" spc="6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70" dirty="0">
                <a:solidFill>
                  <a:srgbClr val="736AAA"/>
                </a:solidFill>
                <a:latin typeface="Arial"/>
                <a:cs typeface="Arial"/>
              </a:rPr>
              <a:t>been</a:t>
            </a:r>
            <a:r>
              <a:rPr sz="1800" i="1" spc="6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75" dirty="0">
                <a:solidFill>
                  <a:srgbClr val="736AAA"/>
                </a:solidFill>
                <a:latin typeface="Arial"/>
                <a:cs typeface="Arial"/>
              </a:rPr>
              <a:t>made</a:t>
            </a:r>
            <a:r>
              <a:rPr sz="1800" i="1" spc="6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85" dirty="0">
                <a:solidFill>
                  <a:srgbClr val="736AAA"/>
                </a:solidFill>
                <a:latin typeface="Arial"/>
                <a:cs typeface="Arial"/>
              </a:rPr>
              <a:t>up</a:t>
            </a:r>
            <a:r>
              <a:rPr sz="1800" i="1" spc="6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50" dirty="0">
                <a:solidFill>
                  <a:srgbClr val="736AAA"/>
                </a:solidFill>
                <a:latin typeface="Arial"/>
                <a:cs typeface="Arial"/>
              </a:rPr>
              <a:t>for</a:t>
            </a:r>
            <a:r>
              <a:rPr sz="1800" i="1" spc="6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45" dirty="0">
                <a:solidFill>
                  <a:srgbClr val="736AAA"/>
                </a:solidFill>
                <a:latin typeface="Arial"/>
                <a:cs typeface="Arial"/>
              </a:rPr>
              <a:t>illustrative</a:t>
            </a:r>
            <a:r>
              <a:rPr sz="1800" i="1" spc="6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30" dirty="0">
                <a:solidFill>
                  <a:srgbClr val="736AAA"/>
                </a:solidFill>
                <a:latin typeface="Arial"/>
                <a:cs typeface="Arial"/>
              </a:rPr>
              <a:t>purposes</a:t>
            </a:r>
            <a:r>
              <a:rPr sz="1800" i="1" spc="6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195" dirty="0">
                <a:solidFill>
                  <a:srgbClr val="736AAA"/>
                </a:solidFill>
                <a:latin typeface="Arial"/>
                <a:cs typeface="Arial"/>
              </a:rPr>
              <a:t>—any </a:t>
            </a:r>
            <a:r>
              <a:rPr sz="1800" i="1" spc="-484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40" dirty="0">
                <a:solidFill>
                  <a:srgbClr val="736AAA"/>
                </a:solidFill>
                <a:latin typeface="Arial"/>
                <a:cs typeface="Arial"/>
              </a:rPr>
              <a:t>similarities</a:t>
            </a:r>
            <a:r>
              <a:rPr sz="1800" i="1" spc="5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15" dirty="0">
                <a:solidFill>
                  <a:srgbClr val="736AAA"/>
                </a:solidFill>
                <a:latin typeface="Arial"/>
                <a:cs typeface="Arial"/>
              </a:rPr>
              <a:t>found</a:t>
            </a:r>
            <a:r>
              <a:rPr sz="1800" i="1" spc="5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15" dirty="0">
                <a:solidFill>
                  <a:srgbClr val="736AAA"/>
                </a:solidFill>
                <a:latin typeface="Arial"/>
                <a:cs typeface="Arial"/>
              </a:rPr>
              <a:t>in</a:t>
            </a:r>
            <a:r>
              <a:rPr sz="1800" i="1" spc="5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5" dirty="0">
                <a:solidFill>
                  <a:srgbClr val="736AAA"/>
                </a:solidFill>
                <a:latin typeface="Arial"/>
                <a:cs typeface="Arial"/>
              </a:rPr>
              <a:t>real</a:t>
            </a:r>
            <a:r>
              <a:rPr sz="1800" i="1" spc="5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50" dirty="0">
                <a:solidFill>
                  <a:srgbClr val="736AAA"/>
                </a:solidFill>
                <a:latin typeface="Arial"/>
                <a:cs typeface="Arial"/>
              </a:rPr>
              <a:t>life</a:t>
            </a:r>
            <a:r>
              <a:rPr sz="1800" i="1" spc="5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30" dirty="0">
                <a:solidFill>
                  <a:srgbClr val="736AAA"/>
                </a:solidFill>
                <a:latin typeface="Arial"/>
                <a:cs typeface="Arial"/>
              </a:rPr>
              <a:t>are</a:t>
            </a:r>
            <a:r>
              <a:rPr sz="1800" i="1" spc="5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15" dirty="0">
                <a:solidFill>
                  <a:srgbClr val="736AAA"/>
                </a:solidFill>
                <a:latin typeface="Arial"/>
                <a:cs typeface="Arial"/>
              </a:rPr>
              <a:t>purely</a:t>
            </a:r>
            <a:r>
              <a:rPr sz="1800" i="1" spc="5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15" dirty="0">
                <a:solidFill>
                  <a:srgbClr val="736AAA"/>
                </a:solidFill>
                <a:latin typeface="Arial"/>
                <a:cs typeface="Arial"/>
              </a:rPr>
              <a:t>coincidental.</a:t>
            </a:r>
            <a:endParaRPr sz="18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135"/>
              </a:spcBef>
            </a:pPr>
            <a:r>
              <a:rPr sz="2250" b="1" spc="204" dirty="0">
                <a:solidFill>
                  <a:srgbClr val="988BE2"/>
                </a:solidFill>
                <a:latin typeface="Arial"/>
                <a:cs typeface="Arial"/>
              </a:rPr>
              <a:t>COPYRIGHT:</a:t>
            </a:r>
            <a:endParaRPr sz="2250" b="1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140"/>
              </a:spcBef>
            </a:pPr>
            <a:r>
              <a:rPr sz="1800" i="1" spc="-110" dirty="0">
                <a:solidFill>
                  <a:srgbClr val="736AAA"/>
                </a:solidFill>
                <a:latin typeface="Arial"/>
                <a:cs typeface="Arial"/>
              </a:rPr>
              <a:t>Any</a:t>
            </a:r>
            <a:r>
              <a:rPr sz="1800" i="1" spc="5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40" dirty="0">
                <a:solidFill>
                  <a:srgbClr val="736AAA"/>
                </a:solidFill>
                <a:latin typeface="Arial"/>
                <a:cs typeface="Arial"/>
              </a:rPr>
              <a:t>copy</a:t>
            </a:r>
            <a:r>
              <a:rPr sz="1800" i="1" spc="6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15" dirty="0">
                <a:solidFill>
                  <a:srgbClr val="736AAA"/>
                </a:solidFill>
                <a:latin typeface="Arial"/>
                <a:cs typeface="Arial"/>
              </a:rPr>
              <a:t>or</a:t>
            </a:r>
            <a:r>
              <a:rPr sz="1800" i="1" spc="6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10" dirty="0">
                <a:solidFill>
                  <a:srgbClr val="736AAA"/>
                </a:solidFill>
                <a:latin typeface="Arial"/>
                <a:cs typeface="Arial"/>
              </a:rPr>
              <a:t>reproduction</a:t>
            </a:r>
            <a:r>
              <a:rPr sz="1800" i="1" spc="5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20" dirty="0">
                <a:solidFill>
                  <a:srgbClr val="736AAA"/>
                </a:solidFill>
                <a:latin typeface="Arial"/>
                <a:cs typeface="Arial"/>
              </a:rPr>
              <a:t>of</a:t>
            </a:r>
            <a:r>
              <a:rPr sz="1800" i="1" spc="6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25" dirty="0">
                <a:solidFill>
                  <a:srgbClr val="736AAA"/>
                </a:solidFill>
                <a:latin typeface="Arial"/>
                <a:cs typeface="Arial"/>
              </a:rPr>
              <a:t>our</a:t>
            </a:r>
            <a:r>
              <a:rPr sz="1800" i="1" spc="6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10" dirty="0">
                <a:solidFill>
                  <a:srgbClr val="736AAA"/>
                </a:solidFill>
                <a:latin typeface="Arial"/>
                <a:cs typeface="Arial"/>
              </a:rPr>
              <a:t>presentation</a:t>
            </a:r>
            <a:r>
              <a:rPr sz="1800" i="1" spc="55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10" dirty="0">
                <a:solidFill>
                  <a:srgbClr val="736AAA"/>
                </a:solidFill>
                <a:latin typeface="Arial"/>
                <a:cs typeface="Arial"/>
              </a:rPr>
              <a:t>is</a:t>
            </a:r>
            <a:r>
              <a:rPr sz="1800" i="1" spc="6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-15" dirty="0">
                <a:solidFill>
                  <a:srgbClr val="736AAA"/>
                </a:solidFill>
                <a:latin typeface="Arial"/>
                <a:cs typeface="Arial"/>
              </a:rPr>
              <a:t>expressly</a:t>
            </a:r>
            <a:r>
              <a:rPr sz="1800" i="1" spc="6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1800" i="1" spc="20" dirty="0">
                <a:solidFill>
                  <a:srgbClr val="736AAA"/>
                </a:solidFill>
                <a:latin typeface="Arial"/>
                <a:cs typeface="Arial"/>
              </a:rPr>
              <a:t>prohibited.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63EFA13-B6DF-EF28-A9CC-0ECC7C0E0336}"/>
              </a:ext>
            </a:extLst>
          </p:cNvPr>
          <p:cNvSpPr txBox="1"/>
          <p:nvPr/>
        </p:nvSpPr>
        <p:spPr>
          <a:xfrm>
            <a:off x="0" y="105387"/>
            <a:ext cx="92732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1800" i="1" spc="-175" dirty="0">
                <a:solidFill>
                  <a:srgbClr val="736AAA"/>
                </a:solidFill>
                <a:latin typeface="Arial"/>
                <a:cs typeface="Arial"/>
              </a:rPr>
              <a:t>A</a:t>
            </a:r>
            <a:r>
              <a:rPr lang="en-US" sz="1800" i="1" spc="15" dirty="0">
                <a:solidFill>
                  <a:srgbClr val="736AAA"/>
                </a:solidFill>
                <a:latin typeface="Arial"/>
                <a:cs typeface="Arial"/>
              </a:rPr>
              <a:t>L</a:t>
            </a:r>
            <a:r>
              <a:rPr lang="en-US" sz="1800" i="1" spc="-40" dirty="0">
                <a:solidFill>
                  <a:srgbClr val="736AAA"/>
                </a:solidFill>
                <a:latin typeface="Arial"/>
                <a:cs typeface="Arial"/>
              </a:rPr>
              <a:t>I</a:t>
            </a:r>
            <a:r>
              <a:rPr lang="en-US" sz="1800" i="1" spc="-320" dirty="0">
                <a:solidFill>
                  <a:srgbClr val="736AAA"/>
                </a:solidFill>
                <a:latin typeface="Arial"/>
                <a:cs typeface="Arial"/>
              </a:rPr>
              <a:t>C</a:t>
            </a:r>
            <a:r>
              <a:rPr lang="en-US" sz="1800" i="1" spc="-180" dirty="0">
                <a:solidFill>
                  <a:srgbClr val="736AAA"/>
                </a:solidFill>
                <a:latin typeface="Arial"/>
                <a:cs typeface="Arial"/>
              </a:rPr>
              <a:t>E</a:t>
            </a:r>
            <a:r>
              <a:rPr lang="en-US" sz="1800" i="1" spc="-204" dirty="0">
                <a:solidFill>
                  <a:srgbClr val="736AAA"/>
                </a:solidFill>
                <a:latin typeface="Arial"/>
                <a:cs typeface="Arial"/>
              </a:rPr>
              <a:t>A</a:t>
            </a:r>
            <a:r>
              <a:rPr lang="en-US" sz="1800" i="1" spc="-16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lang="en-US" sz="1800" i="1" spc="-320" dirty="0">
                <a:solidFill>
                  <a:srgbClr val="736AAA"/>
                </a:solidFill>
                <a:latin typeface="Arial"/>
                <a:cs typeface="Arial"/>
              </a:rPr>
              <a:t>C</a:t>
            </a:r>
            <a:r>
              <a:rPr lang="en-US" sz="1800" i="1" spc="-175" dirty="0">
                <a:solidFill>
                  <a:srgbClr val="736AAA"/>
                </a:solidFill>
                <a:latin typeface="Arial"/>
                <a:cs typeface="Arial"/>
              </a:rPr>
              <a:t>A</a:t>
            </a:r>
            <a:r>
              <a:rPr lang="en-US" sz="1800" i="1" spc="-229" dirty="0">
                <a:solidFill>
                  <a:srgbClr val="736AAA"/>
                </a:solidFill>
                <a:latin typeface="Arial"/>
                <a:cs typeface="Arial"/>
              </a:rPr>
              <a:t>S</a:t>
            </a:r>
            <a:r>
              <a:rPr lang="en-US" sz="1800" i="1" spc="-125" dirty="0">
                <a:solidFill>
                  <a:srgbClr val="736AAA"/>
                </a:solidFill>
                <a:latin typeface="Arial"/>
                <a:cs typeface="Arial"/>
              </a:rPr>
              <a:t>T</a:t>
            </a:r>
            <a:r>
              <a:rPr lang="en-US" sz="1800" i="1" spc="-180" dirty="0">
                <a:solidFill>
                  <a:srgbClr val="736AAA"/>
                </a:solidFill>
                <a:latin typeface="Arial"/>
                <a:cs typeface="Arial"/>
              </a:rPr>
              <a:t>E</a:t>
            </a:r>
            <a:r>
              <a:rPr lang="en-US" sz="1800" i="1" spc="15" dirty="0">
                <a:solidFill>
                  <a:srgbClr val="736AAA"/>
                </a:solidFill>
                <a:latin typeface="Arial"/>
                <a:cs typeface="Arial"/>
              </a:rPr>
              <a:t>LL</a:t>
            </a:r>
            <a:r>
              <a:rPr lang="en-US" sz="1800" i="1" spc="-175" dirty="0">
                <a:solidFill>
                  <a:srgbClr val="736AAA"/>
                </a:solidFill>
                <a:latin typeface="Arial"/>
                <a:cs typeface="Arial"/>
              </a:rPr>
              <a:t>A</a:t>
            </a:r>
            <a:r>
              <a:rPr lang="en-US" sz="1800" i="1" spc="-150" dirty="0">
                <a:solidFill>
                  <a:srgbClr val="736AAA"/>
                </a:solidFill>
                <a:latin typeface="Arial"/>
                <a:cs typeface="Arial"/>
              </a:rPr>
              <a:t>N</a:t>
            </a:r>
            <a:r>
              <a:rPr lang="en-US" sz="1800" i="1" spc="-425" dirty="0">
                <a:solidFill>
                  <a:srgbClr val="736AAA"/>
                </a:solidFill>
                <a:latin typeface="Arial"/>
                <a:cs typeface="Arial"/>
              </a:rPr>
              <a:t>O</a:t>
            </a:r>
            <a:r>
              <a:rPr lang="en-US" sz="1800" i="1" spc="-260" dirty="0">
                <a:solidFill>
                  <a:srgbClr val="736AAA"/>
                </a:solidFill>
                <a:latin typeface="Arial"/>
                <a:cs typeface="Arial"/>
              </a:rPr>
              <a:t>S</a:t>
            </a:r>
            <a:endParaRPr lang="en-US" sz="1800" dirty="0">
              <a:latin typeface="Arial"/>
              <a:cs typeface="Arial"/>
            </a:endParaRPr>
          </a:p>
        </p:txBody>
      </p:sp>
      <p:pic>
        <p:nvPicPr>
          <p:cNvPr id="4" name="Picture 3" descr="A rainbow colored airplane flying over water&#10;&#10;Description automatically generated">
            <a:extLst>
              <a:ext uri="{FF2B5EF4-FFF2-40B4-BE49-F238E27FC236}">
                <a16:creationId xmlns:a16="http://schemas.microsoft.com/office/drawing/2014/main" id="{A8CA9C09-E803-BE10-4150-4EF29A671E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01900" y="-9646"/>
            <a:ext cx="3086100" cy="20447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6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9158162"/>
            <a:ext cx="18287999" cy="1128837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36362" y="9258300"/>
            <a:ext cx="4495799" cy="1028699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5056747" y="9158162"/>
            <a:ext cx="3152774" cy="1128837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199297" y="647700"/>
            <a:ext cx="14186093" cy="82191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99770">
              <a:lnSpc>
                <a:spcPct val="156700"/>
              </a:lnSpc>
            </a:pPr>
            <a:r>
              <a:rPr lang="en-US" dirty="0" err="1">
                <a:solidFill>
                  <a:srgbClr val="988BE2"/>
                </a:solidFill>
                <a:latin typeface="Arial"/>
                <a:cs typeface="Arial"/>
              </a:rPr>
              <a:t>Alicea</a:t>
            </a:r>
            <a:r>
              <a:rPr lang="en-US" dirty="0">
                <a:solidFill>
                  <a:srgbClr val="988BE2"/>
                </a:solidFill>
                <a:latin typeface="Arial"/>
                <a:cs typeface="Arial"/>
              </a:rPr>
              <a:t> Castellanos is the CEO and Founder of Global Taxes LLC. </a:t>
            </a:r>
            <a:r>
              <a:rPr lang="en-US" dirty="0" err="1">
                <a:solidFill>
                  <a:srgbClr val="988BE2"/>
                </a:solidFill>
                <a:latin typeface="Arial"/>
                <a:cs typeface="Arial"/>
              </a:rPr>
              <a:t>Alicea</a:t>
            </a:r>
            <a:r>
              <a:rPr lang="en-US" dirty="0">
                <a:solidFill>
                  <a:srgbClr val="988BE2"/>
                </a:solidFill>
                <a:latin typeface="Arial"/>
                <a:cs typeface="Arial"/>
              </a:rPr>
              <a:t> provides personalized U.S. tax advisory and compliance services to high-net-worth families and their advisors. Alicea has more than 20 years of experience. Prior to forming Global Taxes, </a:t>
            </a:r>
            <a:r>
              <a:rPr lang="en-US" dirty="0" err="1">
                <a:solidFill>
                  <a:srgbClr val="988BE2"/>
                </a:solidFill>
                <a:latin typeface="Arial"/>
                <a:cs typeface="Arial"/>
              </a:rPr>
              <a:t>Alicea</a:t>
            </a:r>
            <a:r>
              <a:rPr lang="en-US" dirty="0">
                <a:solidFill>
                  <a:srgbClr val="988BE2"/>
                </a:solidFill>
                <a:latin typeface="Arial"/>
                <a:cs typeface="Arial"/>
              </a:rPr>
              <a:t> founded and oversaw operations at a boutique tax firm, worked at a prestigious global law firm and CPA  firm.</a:t>
            </a:r>
          </a:p>
          <a:p>
            <a:pPr marL="12700" marR="699770">
              <a:lnSpc>
                <a:spcPct val="156700"/>
              </a:lnSpc>
            </a:pPr>
            <a:endParaRPr lang="en-US" dirty="0">
              <a:solidFill>
                <a:srgbClr val="988BE2"/>
              </a:solidFill>
              <a:latin typeface="Arial"/>
              <a:cs typeface="Arial"/>
            </a:endParaRPr>
          </a:p>
          <a:p>
            <a:pPr marL="12700" marR="699770">
              <a:lnSpc>
                <a:spcPct val="156700"/>
              </a:lnSpc>
            </a:pPr>
            <a:r>
              <a:rPr lang="en-US" dirty="0" err="1">
                <a:solidFill>
                  <a:srgbClr val="988BE2"/>
                </a:solidFill>
                <a:latin typeface="Arial"/>
                <a:cs typeface="Arial"/>
              </a:rPr>
              <a:t>Alicea</a:t>
            </a:r>
            <a:r>
              <a:rPr lang="en-US" dirty="0">
                <a:solidFill>
                  <a:srgbClr val="988BE2"/>
                </a:solidFill>
                <a:latin typeface="Arial"/>
                <a:cs typeface="Arial"/>
              </a:rPr>
              <a:t> specializes in U.S. tax planning and compliance for non-U.S. families with global wealth and asset protection structures which include  non-U.S. trusts, estates and foundations that have a U.S. connection.  </a:t>
            </a:r>
            <a:r>
              <a:rPr lang="en-US" dirty="0" err="1">
                <a:solidFill>
                  <a:srgbClr val="988BE2"/>
                </a:solidFill>
                <a:latin typeface="Arial"/>
                <a:cs typeface="Arial"/>
              </a:rPr>
              <a:t>Alicea</a:t>
            </a:r>
            <a:r>
              <a:rPr lang="en-US" dirty="0">
                <a:solidFill>
                  <a:srgbClr val="988BE2"/>
                </a:solidFill>
                <a:latin typeface="Arial"/>
                <a:cs typeface="Arial"/>
              </a:rPr>
              <a:t> also specializes in foreign investment in U.S. real estate property, and other U.S. assets, pre-immigration tax planning, U.S. expatriation  matters, U.S. persons in receipt of foreign gifts and inheritances, foreign accounts and assets compliance, offshore voluntary disclosures/tax  amnesties, FATCA registration, and foreign companies wanting to do business in the U.S.  Alicea is fluent in Spanish and has a working knowledge of Portuguese.</a:t>
            </a:r>
          </a:p>
          <a:p>
            <a:pPr marL="12700" marR="699770">
              <a:lnSpc>
                <a:spcPct val="156700"/>
              </a:lnSpc>
            </a:pPr>
            <a:endParaRPr lang="en-US" dirty="0">
              <a:solidFill>
                <a:srgbClr val="988BE2"/>
              </a:solidFill>
              <a:latin typeface="Arial"/>
              <a:cs typeface="Arial"/>
            </a:endParaRPr>
          </a:p>
          <a:p>
            <a:pPr marL="12700" marR="699770">
              <a:lnSpc>
                <a:spcPct val="156700"/>
              </a:lnSpc>
            </a:pPr>
            <a:r>
              <a:rPr lang="en-US" dirty="0">
                <a:solidFill>
                  <a:srgbClr val="988BE2"/>
                </a:solidFill>
                <a:latin typeface="Arial"/>
                <a:cs typeface="Arial"/>
              </a:rPr>
              <a:t>Alicea is an active member of the Society of Trusts &amp; Estates Practitioners (STEP), the New York State Society of  Certified Public Accountants (NYSSCPAs), the American Institute of Certified Public Accountants (AICPA) and the International Fiscal Association (IFA). </a:t>
            </a:r>
            <a:r>
              <a:rPr lang="en-US" dirty="0" err="1">
                <a:solidFill>
                  <a:srgbClr val="988BE2"/>
                </a:solidFill>
                <a:latin typeface="Arial"/>
                <a:cs typeface="Arial"/>
              </a:rPr>
              <a:t>Alicea</a:t>
            </a:r>
            <a:r>
              <a:rPr lang="en-US" dirty="0">
                <a:solidFill>
                  <a:srgbClr val="988BE2"/>
                </a:solidFill>
                <a:latin typeface="Arial"/>
                <a:cs typeface="Arial"/>
              </a:rPr>
              <a:t> has been widely published, in addition to speaking at numerous international engagements.  </a:t>
            </a:r>
            <a:r>
              <a:rPr lang="en-US" dirty="0" err="1">
                <a:solidFill>
                  <a:srgbClr val="988BE2"/>
                </a:solidFill>
                <a:latin typeface="Arial"/>
                <a:cs typeface="Arial"/>
              </a:rPr>
              <a:t>Alicea</a:t>
            </a:r>
            <a:r>
              <a:rPr lang="en-US" dirty="0">
                <a:solidFill>
                  <a:srgbClr val="988BE2"/>
                </a:solidFill>
                <a:latin typeface="Arial"/>
                <a:cs typeface="Arial"/>
              </a:rPr>
              <a:t> has also been named a </a:t>
            </a:r>
            <a:r>
              <a:rPr lang="en-US" dirty="0" err="1">
                <a:solidFill>
                  <a:srgbClr val="988BE2"/>
                </a:solidFill>
                <a:latin typeface="Arial"/>
                <a:cs typeface="Arial"/>
              </a:rPr>
              <a:t>Citywealth</a:t>
            </a:r>
            <a:r>
              <a:rPr lang="en-US" dirty="0">
                <a:solidFill>
                  <a:srgbClr val="988BE2"/>
                </a:solidFill>
                <a:latin typeface="Arial"/>
                <a:cs typeface="Arial"/>
              </a:rPr>
              <a:t> Top U.S. Wealth Advisor.</a:t>
            </a:r>
          </a:p>
          <a:p>
            <a:pPr marL="12700" marR="699770">
              <a:lnSpc>
                <a:spcPct val="156700"/>
              </a:lnSpc>
            </a:pPr>
            <a:endParaRPr lang="en-US" dirty="0">
              <a:solidFill>
                <a:srgbClr val="988BE2"/>
              </a:solidFill>
              <a:latin typeface="Arial"/>
              <a:cs typeface="Arial"/>
            </a:endParaRPr>
          </a:p>
          <a:p>
            <a:pPr marL="12700" marR="699770">
              <a:lnSpc>
                <a:spcPct val="156700"/>
              </a:lnSpc>
            </a:pPr>
            <a:r>
              <a:rPr lang="en-US" dirty="0">
                <a:solidFill>
                  <a:srgbClr val="988BE2"/>
                </a:solidFill>
                <a:latin typeface="Arial"/>
                <a:cs typeface="Arial"/>
              </a:rPr>
              <a:t>Alicea and Global Taxes are sought out by U.S. and non-U.S. trust and estate and tax attorneys to work on complex cross-border tax matters.  They are also sought out by other accountants, and other professionals to assist UHNW clients with extremely complicated U.S. tax matters.</a:t>
            </a:r>
          </a:p>
          <a:p>
            <a:pPr marL="12700" marR="699770">
              <a:lnSpc>
                <a:spcPct val="156700"/>
              </a:lnSpc>
            </a:pPr>
            <a:endParaRPr lang="en-US" dirty="0">
              <a:solidFill>
                <a:srgbClr val="988BE2"/>
              </a:solidFill>
              <a:latin typeface="Arial"/>
              <a:cs typeface="Arial"/>
            </a:endParaRPr>
          </a:p>
        </p:txBody>
      </p:sp>
      <p:pic>
        <p:nvPicPr>
          <p:cNvPr id="11" name="Picture 10" descr="A person smiling for the camera&#10;&#10;Description automatically generated with low confidence">
            <a:extLst>
              <a:ext uri="{FF2B5EF4-FFF2-40B4-BE49-F238E27FC236}">
                <a16:creationId xmlns:a16="http://schemas.microsoft.com/office/drawing/2014/main" id="{EB778698-AB14-4582-BE7E-2B35641D45F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3869" y="2677479"/>
            <a:ext cx="3810000" cy="3810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0CE84993-6249-45D2-B8ED-A01A6601F9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601" y="134390"/>
            <a:ext cx="13259799" cy="1261884"/>
          </a:xfrm>
        </p:spPr>
        <p:txBody>
          <a:bodyPr>
            <a:normAutofit fontScale="90000"/>
          </a:bodyPr>
          <a:lstStyle/>
          <a:p>
            <a:r>
              <a:rPr lang="en-US" sz="2800" b="1" spc="440" dirty="0">
                <a:solidFill>
                  <a:srgbClr val="6F5DB0"/>
                </a:solidFill>
                <a:latin typeface="Arial"/>
                <a:cs typeface="Arial"/>
              </a:rPr>
              <a:t>ALICEA </a:t>
            </a:r>
            <a:r>
              <a:rPr lang="en-US" sz="2800" b="1" spc="420" dirty="0">
                <a:solidFill>
                  <a:srgbClr val="6F5DB0"/>
                </a:solidFill>
                <a:latin typeface="Arial"/>
                <a:cs typeface="Arial"/>
              </a:rPr>
              <a:t>CASTELLANOS,CPA, TEP, N.P.</a:t>
            </a:r>
            <a:br>
              <a:rPr lang="en-US" sz="2800" dirty="0">
                <a:latin typeface="Arial"/>
                <a:cs typeface="Arial"/>
              </a:rPr>
            </a:b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876684A-D011-476F-B043-7EB982925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23</a:t>
            </a:fld>
            <a:endParaRPr lang="en-US"/>
          </a:p>
        </p:txBody>
      </p:sp>
      <p:pic>
        <p:nvPicPr>
          <p:cNvPr id="4" name="Picture 3" descr="A rainbow colored airplane flying over water&#10;&#10;Description automatically generated">
            <a:extLst>
              <a:ext uri="{FF2B5EF4-FFF2-40B4-BE49-F238E27FC236}">
                <a16:creationId xmlns:a16="http://schemas.microsoft.com/office/drawing/2014/main" id="{F2C7377C-9E54-FD16-793C-64656B64D3B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201900" y="-9646"/>
            <a:ext cx="3086100" cy="20447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167074" y="3511154"/>
            <a:ext cx="7953852" cy="4995598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lang="en-US" sz="10800" b="1" i="0" spc="-230" dirty="0">
                <a:solidFill>
                  <a:srgbClr val="FFFFFF"/>
                </a:solidFill>
              </a:rPr>
              <a:t>THANK</a:t>
            </a:r>
            <a:r>
              <a:rPr lang="en-US" sz="10800" b="1" i="0" spc="-80" dirty="0">
                <a:solidFill>
                  <a:srgbClr val="FFFFFF"/>
                </a:solidFill>
              </a:rPr>
              <a:t> </a:t>
            </a:r>
            <a:r>
              <a:rPr lang="en-US" sz="10800" b="1" i="0" spc="-195" dirty="0">
                <a:solidFill>
                  <a:srgbClr val="FFFFFF"/>
                </a:solidFill>
              </a:rPr>
              <a:t>YOU</a:t>
            </a:r>
            <a:br>
              <a:rPr lang="en-US" sz="10800" b="1" i="0" spc="-195" dirty="0">
                <a:solidFill>
                  <a:srgbClr val="FFFFFF"/>
                </a:solidFill>
              </a:rPr>
            </a:br>
            <a:r>
              <a:rPr lang="en-US" sz="10800" b="1" i="0" spc="-195" dirty="0">
                <a:solidFill>
                  <a:srgbClr val="FFFFFF"/>
                </a:solidFill>
              </a:rPr>
              <a:t>GRACIAS</a:t>
            </a:r>
            <a:br>
              <a:rPr lang="en-US" sz="10800" b="1" i="0" spc="-195" dirty="0">
                <a:solidFill>
                  <a:srgbClr val="FFFFFF"/>
                </a:solidFill>
              </a:rPr>
            </a:br>
            <a:r>
              <a:rPr lang="en-US" sz="10800" b="1" i="0" spc="-195" dirty="0">
                <a:solidFill>
                  <a:srgbClr val="FFFFFF"/>
                </a:solidFill>
              </a:rPr>
              <a:t>OBRIGADA</a:t>
            </a:r>
            <a:endParaRPr lang="en-US" sz="10800" dirty="0"/>
          </a:p>
        </p:txBody>
      </p:sp>
      <p:pic>
        <p:nvPicPr>
          <p:cNvPr id="4" name="Picture 3" descr="A rainbow colored airplane flying over water&#10;&#10;Description automatically generated">
            <a:extLst>
              <a:ext uri="{FF2B5EF4-FFF2-40B4-BE49-F238E27FC236}">
                <a16:creationId xmlns:a16="http://schemas.microsoft.com/office/drawing/2014/main" id="{AC38ECF4-8C92-6B23-F847-5843364B6E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01900" y="-9646"/>
            <a:ext cx="3086100" cy="20447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123122" y="2767236"/>
            <a:ext cx="10049510" cy="0"/>
          </a:xfrm>
          <a:custGeom>
            <a:avLst/>
            <a:gdLst/>
            <a:ahLst/>
            <a:cxnLst/>
            <a:rect l="l" t="t" r="r" b="b"/>
            <a:pathLst>
              <a:path w="10049510">
                <a:moveTo>
                  <a:pt x="0" y="0"/>
                </a:moveTo>
                <a:lnTo>
                  <a:pt x="10048938" y="0"/>
                </a:lnTo>
              </a:path>
            </a:pathLst>
          </a:custGeom>
          <a:ln w="47624">
            <a:solidFill>
              <a:srgbClr val="736A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4120619" y="743358"/>
            <a:ext cx="10052050" cy="47625"/>
            <a:chOff x="4118116" y="1501306"/>
            <a:chExt cx="10052050" cy="47625"/>
          </a:xfrm>
        </p:grpSpPr>
        <p:sp>
          <p:nvSpPr>
            <p:cNvPr id="5" name="object 5"/>
            <p:cNvSpPr/>
            <p:nvPr/>
          </p:nvSpPr>
          <p:spPr>
            <a:xfrm>
              <a:off x="4118116" y="1525119"/>
              <a:ext cx="3820160" cy="0"/>
            </a:xfrm>
            <a:custGeom>
              <a:avLst/>
              <a:gdLst/>
              <a:ahLst/>
              <a:cxnLst/>
              <a:rect l="l" t="t" r="r" b="b"/>
              <a:pathLst>
                <a:path w="3820159">
                  <a:moveTo>
                    <a:pt x="0" y="0"/>
                  </a:moveTo>
                  <a:lnTo>
                    <a:pt x="3819603" y="0"/>
                  </a:lnTo>
                </a:path>
              </a:pathLst>
            </a:custGeom>
            <a:ln w="47624">
              <a:solidFill>
                <a:srgbClr val="736AA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444469" y="1525119"/>
              <a:ext cx="9725660" cy="0"/>
            </a:xfrm>
            <a:custGeom>
              <a:avLst/>
              <a:gdLst/>
              <a:ahLst/>
              <a:cxnLst/>
              <a:rect l="l" t="t" r="r" b="b"/>
              <a:pathLst>
                <a:path w="9725660">
                  <a:moveTo>
                    <a:pt x="0" y="0"/>
                  </a:moveTo>
                  <a:lnTo>
                    <a:pt x="9725114" y="0"/>
                  </a:lnTo>
                </a:path>
              </a:pathLst>
            </a:custGeom>
            <a:ln w="47624">
              <a:solidFill>
                <a:srgbClr val="736AA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2701410" y="832229"/>
            <a:ext cx="12271890" cy="1715983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algn="ctr">
              <a:lnSpc>
                <a:spcPts val="7120"/>
              </a:lnSpc>
              <a:spcBef>
                <a:spcPts val="135"/>
              </a:spcBef>
            </a:pPr>
            <a:r>
              <a:rPr lang="en-US" sz="4000" b="1" dirty="0">
                <a:solidFill>
                  <a:srgbClr val="6F5DB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Navigating the Complexities of U.S. Taxation: Key Insights for Non-American Accountants</a:t>
            </a:r>
            <a:endParaRPr sz="4000" b="1" dirty="0">
              <a:solidFill>
                <a:srgbClr val="6F5DB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FD959EA-6F81-4E84-B8EF-1681E2937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3</a:t>
            </a:fld>
            <a:endParaRPr lang="en-US"/>
          </a:p>
        </p:txBody>
      </p:sp>
      <p:sp>
        <p:nvSpPr>
          <p:cNvPr id="11" name="object 11"/>
          <p:cNvSpPr txBox="1"/>
          <p:nvPr/>
        </p:nvSpPr>
        <p:spPr>
          <a:xfrm>
            <a:off x="227601" y="134383"/>
            <a:ext cx="3311525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i="1" spc="-175" dirty="0">
                <a:solidFill>
                  <a:srgbClr val="736AAA"/>
                </a:solidFill>
                <a:latin typeface="Arial"/>
                <a:cs typeface="Arial"/>
              </a:rPr>
              <a:t>A</a:t>
            </a:r>
            <a:r>
              <a:rPr sz="2600" i="1" spc="15" dirty="0">
                <a:solidFill>
                  <a:srgbClr val="736AAA"/>
                </a:solidFill>
                <a:latin typeface="Arial"/>
                <a:cs typeface="Arial"/>
              </a:rPr>
              <a:t>L</a:t>
            </a:r>
            <a:r>
              <a:rPr sz="2600" i="1" spc="-40" dirty="0">
                <a:solidFill>
                  <a:srgbClr val="736AAA"/>
                </a:solidFill>
                <a:latin typeface="Arial"/>
                <a:cs typeface="Arial"/>
              </a:rPr>
              <a:t>I</a:t>
            </a:r>
            <a:r>
              <a:rPr sz="2600" i="1" spc="-320" dirty="0">
                <a:solidFill>
                  <a:srgbClr val="736AAA"/>
                </a:solidFill>
                <a:latin typeface="Arial"/>
                <a:cs typeface="Arial"/>
              </a:rPr>
              <a:t>C</a:t>
            </a:r>
            <a:r>
              <a:rPr sz="2600" i="1" spc="-180" dirty="0">
                <a:solidFill>
                  <a:srgbClr val="736AAA"/>
                </a:solidFill>
                <a:latin typeface="Arial"/>
                <a:cs typeface="Arial"/>
              </a:rPr>
              <a:t>E</a:t>
            </a:r>
            <a:r>
              <a:rPr sz="2600" i="1" spc="-204" dirty="0">
                <a:solidFill>
                  <a:srgbClr val="736AAA"/>
                </a:solidFill>
                <a:latin typeface="Arial"/>
                <a:cs typeface="Arial"/>
              </a:rPr>
              <a:t>A</a:t>
            </a:r>
            <a:r>
              <a:rPr sz="2600" i="1" spc="-16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2600" i="1" spc="-320" dirty="0">
                <a:solidFill>
                  <a:srgbClr val="736AAA"/>
                </a:solidFill>
                <a:latin typeface="Arial"/>
                <a:cs typeface="Arial"/>
              </a:rPr>
              <a:t>C</a:t>
            </a:r>
            <a:r>
              <a:rPr sz="2600" i="1" spc="-175" dirty="0">
                <a:solidFill>
                  <a:srgbClr val="736AAA"/>
                </a:solidFill>
                <a:latin typeface="Arial"/>
                <a:cs typeface="Arial"/>
              </a:rPr>
              <a:t>A</a:t>
            </a:r>
            <a:r>
              <a:rPr sz="2600" i="1" spc="-229" dirty="0">
                <a:solidFill>
                  <a:srgbClr val="736AAA"/>
                </a:solidFill>
                <a:latin typeface="Arial"/>
                <a:cs typeface="Arial"/>
              </a:rPr>
              <a:t>S</a:t>
            </a:r>
            <a:r>
              <a:rPr sz="2600" i="1" spc="-125" dirty="0">
                <a:solidFill>
                  <a:srgbClr val="736AAA"/>
                </a:solidFill>
                <a:latin typeface="Arial"/>
                <a:cs typeface="Arial"/>
              </a:rPr>
              <a:t>T</a:t>
            </a:r>
            <a:r>
              <a:rPr sz="2600" i="1" spc="-180" dirty="0">
                <a:solidFill>
                  <a:srgbClr val="736AAA"/>
                </a:solidFill>
                <a:latin typeface="Arial"/>
                <a:cs typeface="Arial"/>
              </a:rPr>
              <a:t>E</a:t>
            </a:r>
            <a:r>
              <a:rPr sz="2600" i="1" spc="15" dirty="0">
                <a:solidFill>
                  <a:srgbClr val="736AAA"/>
                </a:solidFill>
                <a:latin typeface="Arial"/>
                <a:cs typeface="Arial"/>
              </a:rPr>
              <a:t>LL</a:t>
            </a:r>
            <a:r>
              <a:rPr sz="2600" i="1" spc="-175" dirty="0">
                <a:solidFill>
                  <a:srgbClr val="736AAA"/>
                </a:solidFill>
                <a:latin typeface="Arial"/>
                <a:cs typeface="Arial"/>
              </a:rPr>
              <a:t>A</a:t>
            </a:r>
            <a:r>
              <a:rPr sz="2600" i="1" spc="-150" dirty="0">
                <a:solidFill>
                  <a:srgbClr val="736AAA"/>
                </a:solidFill>
                <a:latin typeface="Arial"/>
                <a:cs typeface="Arial"/>
              </a:rPr>
              <a:t>N</a:t>
            </a:r>
            <a:r>
              <a:rPr sz="2600" i="1" spc="-425" dirty="0">
                <a:solidFill>
                  <a:srgbClr val="736AAA"/>
                </a:solidFill>
                <a:latin typeface="Arial"/>
                <a:cs typeface="Arial"/>
              </a:rPr>
              <a:t>O</a:t>
            </a:r>
            <a:r>
              <a:rPr sz="2600" i="1" spc="-260" dirty="0">
                <a:solidFill>
                  <a:srgbClr val="736AAA"/>
                </a:solidFill>
                <a:latin typeface="Arial"/>
                <a:cs typeface="Arial"/>
              </a:rPr>
              <a:t>S</a:t>
            </a:r>
            <a:endParaRPr sz="2600">
              <a:latin typeface="Arial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74AA9A-D2FA-0FC5-F47B-DE46752D962C}"/>
              </a:ext>
            </a:extLst>
          </p:cNvPr>
          <p:cNvSpPr txBox="1"/>
          <p:nvPr/>
        </p:nvSpPr>
        <p:spPr>
          <a:xfrm>
            <a:off x="2514176" y="3904529"/>
            <a:ext cx="13259648" cy="44927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endParaRPr lang="en-US" sz="2400" b="0" i="0" dirty="0">
              <a:solidFill>
                <a:srgbClr val="988BE2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56235" marR="5080" indent="-344170">
              <a:lnSpc>
                <a:spcPct val="150000"/>
              </a:lnSpc>
              <a:spcBef>
                <a:spcPts val="100"/>
              </a:spcBef>
              <a:buFont typeface="Arial"/>
              <a:buChar char="●"/>
              <a:tabLst>
                <a:tab pos="356235" algn="l"/>
                <a:tab pos="356870" algn="l"/>
              </a:tabLst>
            </a:pPr>
            <a:r>
              <a:rPr lang="en-US" sz="2400" b="1" dirty="0" err="1">
                <a:solidFill>
                  <a:srgbClr val="6F5DB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Navegando</a:t>
            </a:r>
            <a:r>
              <a:rPr lang="en-US" sz="2400" b="1" dirty="0">
                <a:solidFill>
                  <a:srgbClr val="6F5DB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las </a:t>
            </a:r>
            <a:r>
              <a:rPr lang="en-US" sz="2400" b="1" dirty="0" err="1">
                <a:solidFill>
                  <a:srgbClr val="6F5DB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Complejidades</a:t>
            </a:r>
            <a:r>
              <a:rPr lang="en-US" sz="2400" b="1" dirty="0">
                <a:solidFill>
                  <a:srgbClr val="6F5DB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de la </a:t>
            </a:r>
            <a:r>
              <a:rPr lang="en-US" sz="2400" b="1" dirty="0" err="1">
                <a:solidFill>
                  <a:srgbClr val="6F5DB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Tributación</a:t>
            </a:r>
            <a:r>
              <a:rPr lang="en-US" sz="2400" b="1" dirty="0">
                <a:solidFill>
                  <a:srgbClr val="6F5DB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solidFill>
                  <a:srgbClr val="6F5DB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</a:t>
            </a:r>
            <a:r>
              <a:rPr lang="en-US" sz="2400" b="1" dirty="0">
                <a:solidFill>
                  <a:srgbClr val="6F5DB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EE.UU.: </a:t>
            </a:r>
            <a:r>
              <a:rPr lang="en-US" sz="2400" b="1" dirty="0" err="1">
                <a:solidFill>
                  <a:srgbClr val="6F5DB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Perspectivas</a:t>
            </a:r>
            <a:r>
              <a:rPr lang="en-US" sz="2400" b="1" dirty="0">
                <a:solidFill>
                  <a:srgbClr val="6F5DB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Clave para </a:t>
            </a:r>
            <a:r>
              <a:rPr lang="en-US" sz="2400" b="1" dirty="0" err="1">
                <a:solidFill>
                  <a:srgbClr val="6F5DB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Contadores</a:t>
            </a:r>
            <a:r>
              <a:rPr lang="en-US" sz="2400" b="1" dirty="0">
                <a:solidFill>
                  <a:srgbClr val="6F5DB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No Americanos:</a:t>
            </a:r>
          </a:p>
          <a:p>
            <a:pPr marL="813435" marR="5080" lvl="1" indent="-344170">
              <a:lnSpc>
                <a:spcPct val="150000"/>
              </a:lnSpc>
              <a:spcBef>
                <a:spcPts val="100"/>
              </a:spcBef>
              <a:buFont typeface="Arial"/>
              <a:buChar char="●"/>
              <a:tabLst>
                <a:tab pos="356235" algn="l"/>
                <a:tab pos="356870" algn="l"/>
              </a:tabLst>
            </a:pPr>
            <a:r>
              <a:rPr lang="en-US" sz="24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Una </a:t>
            </a:r>
            <a:r>
              <a:rPr lang="en-US" sz="2400" dirty="0" err="1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Visión</a:t>
            </a:r>
            <a:r>
              <a:rPr lang="en-US" sz="24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General </a:t>
            </a:r>
            <a:r>
              <a:rPr lang="en-US" sz="2400" dirty="0" err="1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Completa</a:t>
            </a:r>
            <a:r>
              <a:rPr lang="en-US" sz="24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de las </a:t>
            </a:r>
            <a:r>
              <a:rPr lang="en-US" sz="2400" dirty="0" err="1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Normas</a:t>
            </a:r>
            <a:r>
              <a:rPr lang="en-US" sz="24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Fiscales</a:t>
            </a:r>
            <a:r>
              <a:rPr lang="en-US" sz="24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de EE.UU. para </a:t>
            </a:r>
            <a:r>
              <a:rPr lang="en-US" sz="2400" dirty="0" err="1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Clientes</a:t>
            </a:r>
            <a:r>
              <a:rPr lang="en-US" sz="24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Internacionales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56235" marR="706755" indent="-344170">
              <a:lnSpc>
                <a:spcPct val="150000"/>
              </a:lnSpc>
              <a:buFont typeface="Arial"/>
              <a:buChar char="●"/>
              <a:tabLst>
                <a:tab pos="356235" algn="l"/>
                <a:tab pos="356870" algn="l"/>
              </a:tabLst>
            </a:pPr>
            <a:r>
              <a:rPr lang="en-US" sz="2400" b="1" dirty="0" err="1">
                <a:solidFill>
                  <a:srgbClr val="6F5DB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Navegando</a:t>
            </a:r>
            <a:r>
              <a:rPr lang="en-US" sz="2400" b="1" dirty="0">
                <a:solidFill>
                  <a:srgbClr val="6F5DB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solidFill>
                  <a:srgbClr val="6F5DB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pelas</a:t>
            </a:r>
            <a:r>
              <a:rPr lang="en-US" sz="2400" b="1" dirty="0">
                <a:solidFill>
                  <a:srgbClr val="6F5DB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solidFill>
                  <a:srgbClr val="6F5DB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Complexidades</a:t>
            </a:r>
            <a:r>
              <a:rPr lang="en-US" sz="2400" b="1" dirty="0">
                <a:solidFill>
                  <a:srgbClr val="6F5DB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da </a:t>
            </a:r>
            <a:r>
              <a:rPr lang="en-US" sz="2400" b="1" dirty="0" err="1">
                <a:solidFill>
                  <a:srgbClr val="6F5DB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Tributação</a:t>
            </a:r>
            <a:r>
              <a:rPr lang="en-US" sz="2400" b="1" dirty="0">
                <a:solidFill>
                  <a:srgbClr val="6F5DB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dos EUA: Insights </a:t>
            </a:r>
            <a:r>
              <a:rPr lang="en-US" sz="2400" b="1" dirty="0" err="1">
                <a:solidFill>
                  <a:srgbClr val="6F5DB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Chave</a:t>
            </a:r>
            <a:r>
              <a:rPr lang="en-US" sz="2400" b="1" dirty="0">
                <a:solidFill>
                  <a:srgbClr val="6F5DB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para </a:t>
            </a:r>
            <a:r>
              <a:rPr lang="en-US" sz="2400" b="1" dirty="0" err="1">
                <a:solidFill>
                  <a:srgbClr val="6F5DB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Contadores</a:t>
            </a:r>
            <a:r>
              <a:rPr lang="en-US" sz="2400" b="1" dirty="0">
                <a:solidFill>
                  <a:srgbClr val="6F5DB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solidFill>
                  <a:srgbClr val="6F5DB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Não</a:t>
            </a:r>
            <a:r>
              <a:rPr lang="en-US" sz="2400" b="1" dirty="0">
                <a:solidFill>
                  <a:srgbClr val="6F5DB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Americanos:</a:t>
            </a:r>
          </a:p>
          <a:p>
            <a:pPr marL="813435" marR="706755" lvl="1" indent="-344170">
              <a:lnSpc>
                <a:spcPct val="150000"/>
              </a:lnSpc>
              <a:buFont typeface="Arial"/>
              <a:buChar char="●"/>
              <a:tabLst>
                <a:tab pos="356235" algn="l"/>
                <a:tab pos="356870" algn="l"/>
              </a:tabLst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Uma 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Visão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Geral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Abrangente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das 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Regras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Tributárias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dos EUA para 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Clientes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Internacionais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988BE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object 7">
            <a:extLst>
              <a:ext uri="{FF2B5EF4-FFF2-40B4-BE49-F238E27FC236}">
                <a16:creationId xmlns:a16="http://schemas.microsoft.com/office/drawing/2014/main" id="{15EEBFD6-CE07-F954-15EF-0CF5129F4714}"/>
              </a:ext>
            </a:extLst>
          </p:cNvPr>
          <p:cNvSpPr txBox="1">
            <a:spLocks/>
          </p:cNvSpPr>
          <p:nvPr/>
        </p:nvSpPr>
        <p:spPr>
          <a:xfrm>
            <a:off x="5121834" y="2877702"/>
            <a:ext cx="7431042" cy="755976"/>
          </a:xfrm>
          <a:prstGeom prst="rect">
            <a:avLst/>
          </a:prstGeom>
        </p:spPr>
        <p:txBody>
          <a:bodyPr vert="horz" wrap="square" lIns="0" tIns="17145" rIns="0" bIns="0" rtlCol="0" anchor="ctr">
            <a:spAutoFit/>
          </a:bodyPr>
          <a:lstStyle>
            <a:lvl1pPr algn="l" defTabSz="13716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1" algn="ctr"/>
            <a:r>
              <a:rPr lang="en-US" sz="2400" dirty="0"/>
              <a:t>A Comprehensive Overview of U.S. Taxation Rules for International Clients</a:t>
            </a:r>
          </a:p>
        </p:txBody>
      </p:sp>
      <p:pic>
        <p:nvPicPr>
          <p:cNvPr id="12" name="Picture 11" descr="A rainbow colored airplane flying over water&#10;&#10;Description automatically generated">
            <a:extLst>
              <a:ext uri="{FF2B5EF4-FFF2-40B4-BE49-F238E27FC236}">
                <a16:creationId xmlns:a16="http://schemas.microsoft.com/office/drawing/2014/main" id="{1695C478-1DE8-455C-F08F-7B8F5F51BC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01900" y="-9646"/>
            <a:ext cx="3086100" cy="204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5192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5DB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365F95A-0761-D03F-1739-41F03B85B0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3428" cy="10287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bject 37">
            <a:extLst>
              <a:ext uri="{FF2B5EF4-FFF2-40B4-BE49-F238E27FC236}">
                <a16:creationId xmlns:a16="http://schemas.microsoft.com/office/drawing/2014/main" id="{CB8C528F-B3C8-20A3-5222-3FF2B159743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335507" y="960120"/>
            <a:ext cx="5601021" cy="534924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1540510" marR="87630" indent="-1442720" defTabSz="914400">
              <a:tabLst>
                <a:tab pos="4930140" algn="l"/>
                <a:tab pos="5711190" algn="l"/>
              </a:tabLst>
            </a:pPr>
            <a:r>
              <a:rPr lang="en-US" sz="8100" b="1"/>
              <a:t>Types of Taxes</a:t>
            </a:r>
          </a:p>
        </p:txBody>
      </p:sp>
      <p:sp>
        <p:nvSpPr>
          <p:cNvPr id="21" name="sketchy line">
            <a:extLst>
              <a:ext uri="{FF2B5EF4-FFF2-40B4-BE49-F238E27FC236}">
                <a16:creationId xmlns:a16="http://schemas.microsoft.com/office/drawing/2014/main" id="{F49775AF-8896-43EE-92C6-83497D6DC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35507" y="6613900"/>
            <a:ext cx="5212080" cy="27432"/>
          </a:xfrm>
          <a:custGeom>
            <a:avLst/>
            <a:gdLst>
              <a:gd name="connsiteX0" fmla="*/ 0 w 5212080"/>
              <a:gd name="connsiteY0" fmla="*/ 0 h 27432"/>
              <a:gd name="connsiteX1" fmla="*/ 599389 w 5212080"/>
              <a:gd name="connsiteY1" fmla="*/ 0 h 27432"/>
              <a:gd name="connsiteX2" fmla="*/ 1198778 w 5212080"/>
              <a:gd name="connsiteY2" fmla="*/ 0 h 27432"/>
              <a:gd name="connsiteX3" fmla="*/ 1954530 w 5212080"/>
              <a:gd name="connsiteY3" fmla="*/ 0 h 27432"/>
              <a:gd name="connsiteX4" fmla="*/ 2501798 w 5212080"/>
              <a:gd name="connsiteY4" fmla="*/ 0 h 27432"/>
              <a:gd name="connsiteX5" fmla="*/ 3049067 w 5212080"/>
              <a:gd name="connsiteY5" fmla="*/ 0 h 27432"/>
              <a:gd name="connsiteX6" fmla="*/ 3700577 w 5212080"/>
              <a:gd name="connsiteY6" fmla="*/ 0 h 27432"/>
              <a:gd name="connsiteX7" fmla="*/ 4247845 w 5212080"/>
              <a:gd name="connsiteY7" fmla="*/ 0 h 27432"/>
              <a:gd name="connsiteX8" fmla="*/ 5212080 w 5212080"/>
              <a:gd name="connsiteY8" fmla="*/ 0 h 27432"/>
              <a:gd name="connsiteX9" fmla="*/ 5212080 w 5212080"/>
              <a:gd name="connsiteY9" fmla="*/ 27432 h 27432"/>
              <a:gd name="connsiteX10" fmla="*/ 4664812 w 5212080"/>
              <a:gd name="connsiteY10" fmla="*/ 27432 h 27432"/>
              <a:gd name="connsiteX11" fmla="*/ 4117543 w 5212080"/>
              <a:gd name="connsiteY11" fmla="*/ 27432 h 27432"/>
              <a:gd name="connsiteX12" fmla="*/ 3466033 w 5212080"/>
              <a:gd name="connsiteY12" fmla="*/ 27432 h 27432"/>
              <a:gd name="connsiteX13" fmla="*/ 2918765 w 5212080"/>
              <a:gd name="connsiteY13" fmla="*/ 27432 h 27432"/>
              <a:gd name="connsiteX14" fmla="*/ 2423617 w 5212080"/>
              <a:gd name="connsiteY14" fmla="*/ 27432 h 27432"/>
              <a:gd name="connsiteX15" fmla="*/ 1772107 w 5212080"/>
              <a:gd name="connsiteY15" fmla="*/ 27432 h 27432"/>
              <a:gd name="connsiteX16" fmla="*/ 1120597 w 5212080"/>
              <a:gd name="connsiteY16" fmla="*/ 27432 h 27432"/>
              <a:gd name="connsiteX17" fmla="*/ 0 w 5212080"/>
              <a:gd name="connsiteY17" fmla="*/ 27432 h 27432"/>
              <a:gd name="connsiteX18" fmla="*/ 0 w 5212080"/>
              <a:gd name="connsiteY18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212080" h="27432" fill="none" extrusionOk="0">
                <a:moveTo>
                  <a:pt x="0" y="0"/>
                </a:moveTo>
                <a:cubicBezTo>
                  <a:pt x="128838" y="-11329"/>
                  <a:pt x="306779" y="5198"/>
                  <a:pt x="599389" y="0"/>
                </a:cubicBezTo>
                <a:cubicBezTo>
                  <a:pt x="891999" y="-5198"/>
                  <a:pt x="916635" y="-24425"/>
                  <a:pt x="1198778" y="0"/>
                </a:cubicBezTo>
                <a:cubicBezTo>
                  <a:pt x="1480921" y="24425"/>
                  <a:pt x="1761605" y="-17440"/>
                  <a:pt x="1954530" y="0"/>
                </a:cubicBezTo>
                <a:cubicBezTo>
                  <a:pt x="2147455" y="17440"/>
                  <a:pt x="2239112" y="-16223"/>
                  <a:pt x="2501798" y="0"/>
                </a:cubicBezTo>
                <a:cubicBezTo>
                  <a:pt x="2764484" y="16223"/>
                  <a:pt x="2838074" y="12987"/>
                  <a:pt x="3049067" y="0"/>
                </a:cubicBezTo>
                <a:cubicBezTo>
                  <a:pt x="3260060" y="-12987"/>
                  <a:pt x="3470388" y="-15138"/>
                  <a:pt x="3700577" y="0"/>
                </a:cubicBezTo>
                <a:cubicBezTo>
                  <a:pt x="3930766" y="15138"/>
                  <a:pt x="4052672" y="-14938"/>
                  <a:pt x="4247845" y="0"/>
                </a:cubicBezTo>
                <a:cubicBezTo>
                  <a:pt x="4443018" y="14938"/>
                  <a:pt x="4730158" y="-1623"/>
                  <a:pt x="5212080" y="0"/>
                </a:cubicBezTo>
                <a:cubicBezTo>
                  <a:pt x="5212790" y="9050"/>
                  <a:pt x="5211442" y="21151"/>
                  <a:pt x="5212080" y="27432"/>
                </a:cubicBezTo>
                <a:cubicBezTo>
                  <a:pt x="4991075" y="27722"/>
                  <a:pt x="4932008" y="37429"/>
                  <a:pt x="4664812" y="27432"/>
                </a:cubicBezTo>
                <a:cubicBezTo>
                  <a:pt x="4397616" y="17435"/>
                  <a:pt x="4374940" y="47585"/>
                  <a:pt x="4117543" y="27432"/>
                </a:cubicBezTo>
                <a:cubicBezTo>
                  <a:pt x="3860146" y="7279"/>
                  <a:pt x="3773367" y="36569"/>
                  <a:pt x="3466033" y="27432"/>
                </a:cubicBezTo>
                <a:cubicBezTo>
                  <a:pt x="3158699" y="18296"/>
                  <a:pt x="3137854" y="54523"/>
                  <a:pt x="2918765" y="27432"/>
                </a:cubicBezTo>
                <a:cubicBezTo>
                  <a:pt x="2699676" y="341"/>
                  <a:pt x="2536311" y="13149"/>
                  <a:pt x="2423617" y="27432"/>
                </a:cubicBezTo>
                <a:cubicBezTo>
                  <a:pt x="2310923" y="41715"/>
                  <a:pt x="2021228" y="23141"/>
                  <a:pt x="1772107" y="27432"/>
                </a:cubicBezTo>
                <a:cubicBezTo>
                  <a:pt x="1522986" y="31724"/>
                  <a:pt x="1317107" y="20364"/>
                  <a:pt x="1120597" y="27432"/>
                </a:cubicBezTo>
                <a:cubicBezTo>
                  <a:pt x="924087" y="34501"/>
                  <a:pt x="454536" y="8495"/>
                  <a:pt x="0" y="27432"/>
                </a:cubicBezTo>
                <a:cubicBezTo>
                  <a:pt x="-1228" y="21145"/>
                  <a:pt x="-815" y="8816"/>
                  <a:pt x="0" y="0"/>
                </a:cubicBezTo>
                <a:close/>
              </a:path>
              <a:path w="5212080" h="27432" stroke="0" extrusionOk="0">
                <a:moveTo>
                  <a:pt x="0" y="0"/>
                </a:moveTo>
                <a:cubicBezTo>
                  <a:pt x="233695" y="-764"/>
                  <a:pt x="364103" y="24957"/>
                  <a:pt x="547268" y="0"/>
                </a:cubicBezTo>
                <a:cubicBezTo>
                  <a:pt x="730433" y="-24957"/>
                  <a:pt x="937737" y="-21107"/>
                  <a:pt x="1303020" y="0"/>
                </a:cubicBezTo>
                <a:cubicBezTo>
                  <a:pt x="1668303" y="21107"/>
                  <a:pt x="1620404" y="13071"/>
                  <a:pt x="1798168" y="0"/>
                </a:cubicBezTo>
                <a:cubicBezTo>
                  <a:pt x="1975932" y="-13071"/>
                  <a:pt x="2090998" y="4232"/>
                  <a:pt x="2293315" y="0"/>
                </a:cubicBezTo>
                <a:cubicBezTo>
                  <a:pt x="2495632" y="-4232"/>
                  <a:pt x="2738710" y="-17332"/>
                  <a:pt x="2944825" y="0"/>
                </a:cubicBezTo>
                <a:cubicBezTo>
                  <a:pt x="3150940" y="17332"/>
                  <a:pt x="3308101" y="26665"/>
                  <a:pt x="3544214" y="0"/>
                </a:cubicBezTo>
                <a:cubicBezTo>
                  <a:pt x="3780327" y="-26665"/>
                  <a:pt x="4028425" y="-24303"/>
                  <a:pt x="4247845" y="0"/>
                </a:cubicBezTo>
                <a:cubicBezTo>
                  <a:pt x="4467265" y="24303"/>
                  <a:pt x="4779418" y="33057"/>
                  <a:pt x="5212080" y="0"/>
                </a:cubicBezTo>
                <a:cubicBezTo>
                  <a:pt x="5212137" y="6776"/>
                  <a:pt x="5210915" y="20935"/>
                  <a:pt x="5212080" y="27432"/>
                </a:cubicBezTo>
                <a:cubicBezTo>
                  <a:pt x="4921467" y="60248"/>
                  <a:pt x="4631077" y="62273"/>
                  <a:pt x="4456328" y="27432"/>
                </a:cubicBezTo>
                <a:cubicBezTo>
                  <a:pt x="4281579" y="-7409"/>
                  <a:pt x="4048724" y="47667"/>
                  <a:pt x="3856939" y="27432"/>
                </a:cubicBezTo>
                <a:cubicBezTo>
                  <a:pt x="3665154" y="7197"/>
                  <a:pt x="3498754" y="15866"/>
                  <a:pt x="3257550" y="27432"/>
                </a:cubicBezTo>
                <a:cubicBezTo>
                  <a:pt x="3016346" y="38998"/>
                  <a:pt x="2854089" y="39360"/>
                  <a:pt x="2710282" y="27432"/>
                </a:cubicBezTo>
                <a:cubicBezTo>
                  <a:pt x="2566475" y="15504"/>
                  <a:pt x="2336282" y="56792"/>
                  <a:pt x="2110892" y="27432"/>
                </a:cubicBezTo>
                <a:cubicBezTo>
                  <a:pt x="1885502" y="-1928"/>
                  <a:pt x="1825148" y="42061"/>
                  <a:pt x="1615745" y="27432"/>
                </a:cubicBezTo>
                <a:cubicBezTo>
                  <a:pt x="1406342" y="12803"/>
                  <a:pt x="1193655" y="44031"/>
                  <a:pt x="1016356" y="27432"/>
                </a:cubicBezTo>
                <a:cubicBezTo>
                  <a:pt x="839057" y="10833"/>
                  <a:pt x="292902" y="7819"/>
                  <a:pt x="0" y="27432"/>
                </a:cubicBezTo>
                <a:cubicBezTo>
                  <a:pt x="-234" y="21031"/>
                  <a:pt x="-921" y="6323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Content Placeholder 1" descr="A collage of images of various tax forms&#10;&#10;Description automatically generated">
            <a:extLst>
              <a:ext uri="{FF2B5EF4-FFF2-40B4-BE49-F238E27FC236}">
                <a16:creationId xmlns:a16="http://schemas.microsoft.com/office/drawing/2014/main" id="{A9C7D0AF-984D-6CCE-B17E-BA6CB7EB1E8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-2" b="301"/>
          <a:stretch/>
        </p:blipFill>
        <p:spPr>
          <a:xfrm>
            <a:off x="7967553" y="10"/>
            <a:ext cx="10318162" cy="10286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0C6BD8-1576-8936-F220-8CFC1D25C7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887700" y="9534525"/>
            <a:ext cx="1143000" cy="54768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B6F15528-21DE-4FAA-801E-634DDDAF4B2B}" type="slidenum">
              <a:rPr lang="en-US" sz="1200" smtClean="0">
                <a:solidFill>
                  <a:srgbClr val="FFFFFF"/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4</a:t>
            </a:fld>
            <a:endParaRPr lang="en-US" sz="1200">
              <a:solidFill>
                <a:srgbClr val="FFFFFF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640343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119245" y="1746945"/>
            <a:ext cx="10049510" cy="0"/>
          </a:xfrm>
          <a:custGeom>
            <a:avLst/>
            <a:gdLst/>
            <a:ahLst/>
            <a:cxnLst/>
            <a:rect l="l" t="t" r="r" b="b"/>
            <a:pathLst>
              <a:path w="10049510">
                <a:moveTo>
                  <a:pt x="0" y="0"/>
                </a:moveTo>
                <a:lnTo>
                  <a:pt x="10048938" y="0"/>
                </a:lnTo>
              </a:path>
            </a:pathLst>
          </a:custGeom>
          <a:ln w="47624">
            <a:solidFill>
              <a:srgbClr val="736A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9CFD115-0513-4A7C-8B09-73D82A4E45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5</a:t>
            </a:fld>
            <a:endParaRPr lang="en-US"/>
          </a:p>
        </p:txBody>
      </p:sp>
      <p:sp>
        <p:nvSpPr>
          <p:cNvPr id="38" name="object 38"/>
          <p:cNvSpPr txBox="1"/>
          <p:nvPr/>
        </p:nvSpPr>
        <p:spPr>
          <a:xfrm>
            <a:off x="227601" y="134395"/>
            <a:ext cx="3311525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i="1" spc="-175" dirty="0">
                <a:solidFill>
                  <a:srgbClr val="736AAA"/>
                </a:solidFill>
                <a:latin typeface="Arial"/>
                <a:cs typeface="Arial"/>
              </a:rPr>
              <a:t>A</a:t>
            </a:r>
            <a:r>
              <a:rPr sz="2600" i="1" spc="15" dirty="0">
                <a:solidFill>
                  <a:srgbClr val="736AAA"/>
                </a:solidFill>
                <a:latin typeface="Arial"/>
                <a:cs typeface="Arial"/>
              </a:rPr>
              <a:t>L</a:t>
            </a:r>
            <a:r>
              <a:rPr sz="2600" i="1" spc="-40" dirty="0">
                <a:solidFill>
                  <a:srgbClr val="736AAA"/>
                </a:solidFill>
                <a:latin typeface="Arial"/>
                <a:cs typeface="Arial"/>
              </a:rPr>
              <a:t>I</a:t>
            </a:r>
            <a:r>
              <a:rPr sz="2600" i="1" spc="-320" dirty="0">
                <a:solidFill>
                  <a:srgbClr val="736AAA"/>
                </a:solidFill>
                <a:latin typeface="Arial"/>
                <a:cs typeface="Arial"/>
              </a:rPr>
              <a:t>C</a:t>
            </a:r>
            <a:r>
              <a:rPr sz="2600" i="1" spc="-180" dirty="0">
                <a:solidFill>
                  <a:srgbClr val="736AAA"/>
                </a:solidFill>
                <a:latin typeface="Arial"/>
                <a:cs typeface="Arial"/>
              </a:rPr>
              <a:t>E</a:t>
            </a:r>
            <a:r>
              <a:rPr sz="2600" i="1" spc="-204" dirty="0">
                <a:solidFill>
                  <a:srgbClr val="736AAA"/>
                </a:solidFill>
                <a:latin typeface="Arial"/>
                <a:cs typeface="Arial"/>
              </a:rPr>
              <a:t>A</a:t>
            </a:r>
            <a:r>
              <a:rPr sz="2600" i="1" spc="-16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2600" i="1" spc="-320" dirty="0">
                <a:solidFill>
                  <a:srgbClr val="736AAA"/>
                </a:solidFill>
                <a:latin typeface="Arial"/>
                <a:cs typeface="Arial"/>
              </a:rPr>
              <a:t>C</a:t>
            </a:r>
            <a:r>
              <a:rPr sz="2600" i="1" spc="-175" dirty="0">
                <a:solidFill>
                  <a:srgbClr val="736AAA"/>
                </a:solidFill>
                <a:latin typeface="Arial"/>
                <a:cs typeface="Arial"/>
              </a:rPr>
              <a:t>A</a:t>
            </a:r>
            <a:r>
              <a:rPr sz="2600" i="1" spc="-229" dirty="0">
                <a:solidFill>
                  <a:srgbClr val="736AAA"/>
                </a:solidFill>
                <a:latin typeface="Arial"/>
                <a:cs typeface="Arial"/>
              </a:rPr>
              <a:t>S</a:t>
            </a:r>
            <a:r>
              <a:rPr sz="2600" i="1" spc="-125" dirty="0">
                <a:solidFill>
                  <a:srgbClr val="736AAA"/>
                </a:solidFill>
                <a:latin typeface="Arial"/>
                <a:cs typeface="Arial"/>
              </a:rPr>
              <a:t>T</a:t>
            </a:r>
            <a:r>
              <a:rPr sz="2600" i="1" spc="-180" dirty="0">
                <a:solidFill>
                  <a:srgbClr val="736AAA"/>
                </a:solidFill>
                <a:latin typeface="Arial"/>
                <a:cs typeface="Arial"/>
              </a:rPr>
              <a:t>E</a:t>
            </a:r>
            <a:r>
              <a:rPr sz="2600" i="1" spc="15" dirty="0">
                <a:solidFill>
                  <a:srgbClr val="736AAA"/>
                </a:solidFill>
                <a:latin typeface="Arial"/>
                <a:cs typeface="Arial"/>
              </a:rPr>
              <a:t>LL</a:t>
            </a:r>
            <a:r>
              <a:rPr sz="2600" i="1" spc="-175" dirty="0">
                <a:solidFill>
                  <a:srgbClr val="736AAA"/>
                </a:solidFill>
                <a:latin typeface="Arial"/>
                <a:cs typeface="Arial"/>
              </a:rPr>
              <a:t>A</a:t>
            </a:r>
            <a:r>
              <a:rPr sz="2600" i="1" spc="-150" dirty="0">
                <a:solidFill>
                  <a:srgbClr val="736AAA"/>
                </a:solidFill>
                <a:latin typeface="Arial"/>
                <a:cs typeface="Arial"/>
              </a:rPr>
              <a:t>N</a:t>
            </a:r>
            <a:r>
              <a:rPr sz="2600" i="1" spc="-425" dirty="0">
                <a:solidFill>
                  <a:srgbClr val="736AAA"/>
                </a:solidFill>
                <a:latin typeface="Arial"/>
                <a:cs typeface="Arial"/>
              </a:rPr>
              <a:t>O</a:t>
            </a:r>
            <a:r>
              <a:rPr sz="2600" i="1" spc="-260" dirty="0">
                <a:solidFill>
                  <a:srgbClr val="736AAA"/>
                </a:solidFill>
                <a:latin typeface="Arial"/>
                <a:cs typeface="Arial"/>
              </a:rPr>
              <a:t>S</a:t>
            </a:r>
            <a:endParaRPr sz="2600">
              <a:latin typeface="Arial"/>
              <a:cs typeface="Arial"/>
            </a:endParaRPr>
          </a:p>
        </p:txBody>
      </p:sp>
      <p:sp>
        <p:nvSpPr>
          <p:cNvPr id="12" name="object 37">
            <a:extLst>
              <a:ext uri="{FF2B5EF4-FFF2-40B4-BE49-F238E27FC236}">
                <a16:creationId xmlns:a16="http://schemas.microsoft.com/office/drawing/2014/main" id="{721AD6F1-4825-06D4-8D9C-2B42E615064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060559" y="707880"/>
            <a:ext cx="10074910" cy="962443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1540510" marR="87630" indent="-1442720" algn="ctr">
              <a:lnSpc>
                <a:spcPts val="7040"/>
              </a:lnSpc>
              <a:spcBef>
                <a:spcPts val="505"/>
              </a:spcBef>
              <a:tabLst>
                <a:tab pos="4930140" algn="l"/>
                <a:tab pos="5711190" algn="l"/>
              </a:tabLst>
            </a:pPr>
            <a:r>
              <a:rPr lang="en-US" sz="6000" b="1" dirty="0">
                <a:solidFill>
                  <a:srgbClr val="6F5DB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Types of Taxes</a:t>
            </a:r>
            <a:endParaRPr lang="es-ES" sz="6000" b="1" dirty="0">
              <a:solidFill>
                <a:srgbClr val="6F5DB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3E6D6DD-BBB7-544E-A1C1-28BA79EE55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89093" y="2269441"/>
            <a:ext cx="9636901" cy="730967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2000" dirty="0"/>
              <a:t>• Income</a:t>
            </a:r>
          </a:p>
          <a:p>
            <a:pPr marL="0" indent="0">
              <a:buNone/>
            </a:pPr>
            <a:r>
              <a:rPr sz="2000" dirty="0"/>
              <a:t>• Employment (ss/</a:t>
            </a:r>
            <a:r>
              <a:rPr sz="2000" dirty="0" err="1"/>
              <a:t>medicare</a:t>
            </a:r>
            <a:r>
              <a:rPr sz="2000" dirty="0"/>
              <a:t>)</a:t>
            </a:r>
          </a:p>
          <a:p>
            <a:pPr marL="0" indent="0">
              <a:buNone/>
            </a:pPr>
            <a:r>
              <a:rPr sz="2000" dirty="0"/>
              <a:t>• Sales &amp; excise</a:t>
            </a:r>
          </a:p>
          <a:p>
            <a:pPr marL="0" indent="0">
              <a:buNone/>
            </a:pPr>
            <a:r>
              <a:rPr sz="2000" dirty="0"/>
              <a:t>• Gift &amp; estate</a:t>
            </a: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sz="2000" b="1" dirty="0">
                <a:solidFill>
                  <a:srgbClr val="6F5DB0"/>
                </a:solidFill>
              </a:rPr>
              <a:t>[</a:t>
            </a:r>
            <a:r>
              <a:rPr sz="2000" b="1" dirty="0" err="1">
                <a:solidFill>
                  <a:srgbClr val="6F5DB0"/>
                </a:solidFill>
              </a:rPr>
              <a:t>Español</a:t>
            </a:r>
            <a:r>
              <a:rPr sz="2000" b="1" dirty="0">
                <a:solidFill>
                  <a:srgbClr val="6F5DB0"/>
                </a:solidFill>
              </a:rPr>
              <a:t>: </a:t>
            </a:r>
            <a:r>
              <a:rPr sz="2000" b="1" dirty="0" err="1">
                <a:solidFill>
                  <a:srgbClr val="6F5DB0"/>
                </a:solidFill>
              </a:rPr>
              <a:t>Tipos</a:t>
            </a:r>
            <a:r>
              <a:rPr sz="2000" b="1" dirty="0">
                <a:solidFill>
                  <a:srgbClr val="6F5DB0"/>
                </a:solidFill>
              </a:rPr>
              <a:t> de </a:t>
            </a:r>
            <a:r>
              <a:rPr sz="2000" b="1" dirty="0" err="1">
                <a:solidFill>
                  <a:srgbClr val="6F5DB0"/>
                </a:solidFill>
              </a:rPr>
              <a:t>Impuestos</a:t>
            </a:r>
            <a:r>
              <a:rPr sz="2000" b="1" dirty="0">
                <a:solidFill>
                  <a:srgbClr val="6F5DB0"/>
                </a:solidFill>
              </a:rPr>
              <a:t>]</a:t>
            </a:r>
          </a:p>
          <a:p>
            <a:pPr marL="0" indent="0">
              <a:buNone/>
            </a:pPr>
            <a:r>
              <a:rPr sz="2000" dirty="0"/>
              <a:t>• </a:t>
            </a:r>
            <a:r>
              <a:rPr sz="2000" dirty="0" err="1"/>
              <a:t>Ingresos</a:t>
            </a:r>
            <a:endParaRPr sz="2000" dirty="0"/>
          </a:p>
          <a:p>
            <a:pPr marL="0" indent="0">
              <a:buNone/>
            </a:pPr>
            <a:r>
              <a:rPr sz="2000" dirty="0"/>
              <a:t>• </a:t>
            </a:r>
            <a:r>
              <a:rPr sz="2000" dirty="0" err="1"/>
              <a:t>Empleo</a:t>
            </a:r>
            <a:r>
              <a:rPr sz="2000" dirty="0"/>
              <a:t> (ss/</a:t>
            </a:r>
            <a:r>
              <a:rPr sz="2000" dirty="0" err="1"/>
              <a:t>medicare</a:t>
            </a:r>
            <a:r>
              <a:rPr sz="2000" dirty="0"/>
              <a:t>)</a:t>
            </a:r>
          </a:p>
          <a:p>
            <a:pPr marL="0" indent="0">
              <a:buNone/>
            </a:pPr>
            <a:r>
              <a:rPr sz="2000" dirty="0"/>
              <a:t>• Ventas e </a:t>
            </a:r>
            <a:r>
              <a:rPr sz="2000" dirty="0" err="1"/>
              <a:t>impuestos</a:t>
            </a:r>
            <a:r>
              <a:rPr sz="2000" dirty="0"/>
              <a:t> </a:t>
            </a:r>
            <a:r>
              <a:rPr sz="2000" dirty="0" err="1"/>
              <a:t>especiales</a:t>
            </a:r>
            <a:endParaRPr sz="2000" dirty="0"/>
          </a:p>
          <a:p>
            <a:pPr marL="0" indent="0">
              <a:buNone/>
            </a:pPr>
            <a:r>
              <a:rPr sz="2000" dirty="0"/>
              <a:t>• Regalo y </a:t>
            </a:r>
            <a:r>
              <a:rPr sz="2000" dirty="0" err="1"/>
              <a:t>sucesiones</a:t>
            </a:r>
            <a:endParaRPr sz="2000" dirty="0"/>
          </a:p>
          <a:p>
            <a:pPr marL="0" indent="0">
              <a:buNone/>
            </a:pPr>
            <a:endParaRPr sz="2000" b="1" dirty="0"/>
          </a:p>
          <a:p>
            <a:pPr marL="0" indent="0">
              <a:buNone/>
            </a:pPr>
            <a:r>
              <a:rPr sz="2000" b="1" dirty="0">
                <a:solidFill>
                  <a:srgbClr val="6F5DB0"/>
                </a:solidFill>
              </a:rPr>
              <a:t>[</a:t>
            </a:r>
            <a:r>
              <a:rPr sz="2000" b="1" dirty="0" err="1">
                <a:solidFill>
                  <a:srgbClr val="6F5DB0"/>
                </a:solidFill>
              </a:rPr>
              <a:t>Português</a:t>
            </a:r>
            <a:r>
              <a:rPr sz="2000" b="1" dirty="0">
                <a:solidFill>
                  <a:srgbClr val="6F5DB0"/>
                </a:solidFill>
              </a:rPr>
              <a:t>: </a:t>
            </a:r>
            <a:r>
              <a:rPr sz="2000" b="1" dirty="0" err="1">
                <a:solidFill>
                  <a:srgbClr val="6F5DB0"/>
                </a:solidFill>
              </a:rPr>
              <a:t>Tipos</a:t>
            </a:r>
            <a:r>
              <a:rPr sz="2000" b="1" dirty="0">
                <a:solidFill>
                  <a:srgbClr val="6F5DB0"/>
                </a:solidFill>
              </a:rPr>
              <a:t> de </a:t>
            </a:r>
            <a:r>
              <a:rPr sz="2000" b="1" dirty="0" err="1">
                <a:solidFill>
                  <a:srgbClr val="6F5DB0"/>
                </a:solidFill>
              </a:rPr>
              <a:t>Impostos</a:t>
            </a:r>
            <a:r>
              <a:rPr sz="2000" b="1" dirty="0">
                <a:solidFill>
                  <a:srgbClr val="6F5DB0"/>
                </a:solidFill>
              </a:rPr>
              <a:t>]</a:t>
            </a:r>
          </a:p>
          <a:p>
            <a:pPr marL="0" indent="0">
              <a:buNone/>
            </a:pPr>
            <a:r>
              <a:rPr sz="2000" dirty="0"/>
              <a:t>• Renda</a:t>
            </a:r>
          </a:p>
          <a:p>
            <a:pPr marL="0" indent="0">
              <a:buNone/>
            </a:pPr>
            <a:r>
              <a:rPr sz="2000" dirty="0"/>
              <a:t>• </a:t>
            </a:r>
            <a:r>
              <a:rPr sz="2000" dirty="0" err="1"/>
              <a:t>Emprego</a:t>
            </a:r>
            <a:r>
              <a:rPr sz="2000" dirty="0"/>
              <a:t> (ss/</a:t>
            </a:r>
            <a:r>
              <a:rPr sz="2000" dirty="0" err="1"/>
              <a:t>medicare</a:t>
            </a:r>
            <a:r>
              <a:rPr sz="2000" dirty="0"/>
              <a:t>)</a:t>
            </a:r>
          </a:p>
          <a:p>
            <a:pPr marL="0" indent="0">
              <a:buNone/>
            </a:pPr>
            <a:r>
              <a:rPr sz="2000" dirty="0"/>
              <a:t>• </a:t>
            </a:r>
            <a:r>
              <a:rPr sz="2000" dirty="0" err="1"/>
              <a:t>Vendas</a:t>
            </a:r>
            <a:r>
              <a:rPr sz="2000" dirty="0"/>
              <a:t> e </a:t>
            </a:r>
            <a:r>
              <a:rPr sz="2000" dirty="0" err="1"/>
              <a:t>imposto</a:t>
            </a:r>
            <a:r>
              <a:rPr sz="2000" dirty="0"/>
              <a:t> de </a:t>
            </a:r>
            <a:r>
              <a:rPr sz="2000" dirty="0" err="1"/>
              <a:t>consumo</a:t>
            </a:r>
            <a:endParaRPr sz="2000" dirty="0"/>
          </a:p>
          <a:p>
            <a:pPr marL="0" indent="0">
              <a:buNone/>
            </a:pPr>
            <a:r>
              <a:rPr sz="2000" dirty="0"/>
              <a:t>• </a:t>
            </a:r>
            <a:r>
              <a:rPr sz="2000" dirty="0" err="1"/>
              <a:t>Doações</a:t>
            </a:r>
            <a:r>
              <a:rPr sz="2000" dirty="0"/>
              <a:t> e </a:t>
            </a:r>
            <a:r>
              <a:rPr sz="2000" dirty="0" err="1"/>
              <a:t>sucessões</a:t>
            </a:r>
            <a:endParaRPr sz="2000" dirty="0"/>
          </a:p>
        </p:txBody>
      </p:sp>
      <p:pic>
        <p:nvPicPr>
          <p:cNvPr id="6" name="Picture 5" descr="A rainbow colored airplane flying over water&#10;&#10;Description automatically generated">
            <a:extLst>
              <a:ext uri="{FF2B5EF4-FFF2-40B4-BE49-F238E27FC236}">
                <a16:creationId xmlns:a16="http://schemas.microsoft.com/office/drawing/2014/main" id="{F6F65BA6-641C-A8B3-C84B-9C93DFEA2F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01900" y="-9646"/>
            <a:ext cx="3086100" cy="204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279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5DB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E997627-5FE1-4261-D984-8F920A6B27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 box of money&#10;&#10;Description automatically generated">
            <a:extLst>
              <a:ext uri="{FF2B5EF4-FFF2-40B4-BE49-F238E27FC236}">
                <a16:creationId xmlns:a16="http://schemas.microsoft.com/office/drawing/2014/main" id="{A0E0D619-F624-1D1D-EC24-342055AD2A6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8573" r="1" b="35318"/>
          <a:stretch/>
        </p:blipFill>
        <p:spPr>
          <a:xfrm>
            <a:off x="475546" y="267494"/>
            <a:ext cx="17336908" cy="9752012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E014418F-10CE-4493-8436-D9FFEEDF13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5842291"/>
            <a:ext cx="16325850" cy="2507042"/>
          </a:xfrm>
          <a:prstGeom prst="rect">
            <a:avLst/>
          </a:prstGeom>
          <a:solidFill>
            <a:srgbClr val="00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9A0BA616-EF49-B512-B5FC-A9018FF2A87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224549" y="6083593"/>
            <a:ext cx="14854321" cy="198834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defTabSz="914400">
              <a:tabLst>
                <a:tab pos="4761230" algn="l"/>
              </a:tabLst>
            </a:pPr>
            <a:r>
              <a:rPr lang="en-US" sz="9000" b="1" dirty="0">
                <a:solidFill>
                  <a:srgbClr val="6F5DB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Federal Tax Rates (States vary)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D7BB1A-7777-BF67-A5CB-F9A7512BB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915900" y="9534525"/>
            <a:ext cx="4114800" cy="54768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457200">
              <a:spcAft>
                <a:spcPts val="600"/>
              </a:spcAft>
            </a:pPr>
            <a:fld id="{B6F15528-21DE-4FAA-801E-634DDDAF4B2B}" type="slidenum">
              <a:rPr lang="en-US">
                <a:solidFill>
                  <a:srgbClr val="FFFFFF"/>
                </a:solidFill>
              </a:rPr>
              <a:pPr defTabSz="457200">
                <a:spcAft>
                  <a:spcPts val="600"/>
                </a:spcAft>
              </a:pPr>
              <a:t>6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72898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119245" y="643436"/>
            <a:ext cx="10049510" cy="0"/>
          </a:xfrm>
          <a:custGeom>
            <a:avLst/>
            <a:gdLst/>
            <a:ahLst/>
            <a:cxnLst/>
            <a:rect l="l" t="t" r="r" b="b"/>
            <a:pathLst>
              <a:path w="10049510">
                <a:moveTo>
                  <a:pt x="0" y="0"/>
                </a:moveTo>
                <a:lnTo>
                  <a:pt x="10048938" y="0"/>
                </a:lnTo>
              </a:path>
            </a:pathLst>
          </a:custGeom>
          <a:ln w="47624">
            <a:solidFill>
              <a:srgbClr val="736A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280171" y="743881"/>
            <a:ext cx="9361040" cy="1881541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algn="ctr">
              <a:lnSpc>
                <a:spcPts val="7120"/>
              </a:lnSpc>
              <a:spcBef>
                <a:spcPts val="135"/>
              </a:spcBef>
              <a:tabLst>
                <a:tab pos="4761230" algn="l"/>
              </a:tabLst>
            </a:pPr>
            <a:r>
              <a:rPr lang="en-US" sz="8000" b="1" dirty="0">
                <a:solidFill>
                  <a:srgbClr val="6F5DB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Federal Tax Rates (States vary)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AD57EDD-5EBE-4CFE-831E-374CAE83E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7</a:t>
            </a:fld>
            <a:endParaRPr lang="en-US"/>
          </a:p>
        </p:txBody>
      </p:sp>
      <p:sp>
        <p:nvSpPr>
          <p:cNvPr id="25" name="object 25"/>
          <p:cNvSpPr txBox="1"/>
          <p:nvPr/>
        </p:nvSpPr>
        <p:spPr>
          <a:xfrm>
            <a:off x="227601" y="134390"/>
            <a:ext cx="3311525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i="1" spc="-175" dirty="0">
                <a:solidFill>
                  <a:srgbClr val="736AAA"/>
                </a:solidFill>
                <a:latin typeface="Arial"/>
                <a:cs typeface="Arial"/>
              </a:rPr>
              <a:t>A</a:t>
            </a:r>
            <a:r>
              <a:rPr sz="2600" i="1" spc="15" dirty="0">
                <a:solidFill>
                  <a:srgbClr val="736AAA"/>
                </a:solidFill>
                <a:latin typeface="Arial"/>
                <a:cs typeface="Arial"/>
              </a:rPr>
              <a:t>L</a:t>
            </a:r>
            <a:r>
              <a:rPr sz="2600" i="1" spc="-40" dirty="0">
                <a:solidFill>
                  <a:srgbClr val="736AAA"/>
                </a:solidFill>
                <a:latin typeface="Arial"/>
                <a:cs typeface="Arial"/>
              </a:rPr>
              <a:t>I</a:t>
            </a:r>
            <a:r>
              <a:rPr sz="2600" i="1" spc="-320" dirty="0">
                <a:solidFill>
                  <a:srgbClr val="736AAA"/>
                </a:solidFill>
                <a:latin typeface="Arial"/>
                <a:cs typeface="Arial"/>
              </a:rPr>
              <a:t>C</a:t>
            </a:r>
            <a:r>
              <a:rPr sz="2600" i="1" spc="-180" dirty="0">
                <a:solidFill>
                  <a:srgbClr val="736AAA"/>
                </a:solidFill>
                <a:latin typeface="Arial"/>
                <a:cs typeface="Arial"/>
              </a:rPr>
              <a:t>E</a:t>
            </a:r>
            <a:r>
              <a:rPr sz="2600" i="1" spc="-204" dirty="0">
                <a:solidFill>
                  <a:srgbClr val="736AAA"/>
                </a:solidFill>
                <a:latin typeface="Arial"/>
                <a:cs typeface="Arial"/>
              </a:rPr>
              <a:t>A</a:t>
            </a:r>
            <a:r>
              <a:rPr sz="2600" i="1" spc="-16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2600" i="1" spc="-320" dirty="0">
                <a:solidFill>
                  <a:srgbClr val="736AAA"/>
                </a:solidFill>
                <a:latin typeface="Arial"/>
                <a:cs typeface="Arial"/>
              </a:rPr>
              <a:t>C</a:t>
            </a:r>
            <a:r>
              <a:rPr sz="2600" i="1" spc="-175" dirty="0">
                <a:solidFill>
                  <a:srgbClr val="736AAA"/>
                </a:solidFill>
                <a:latin typeface="Arial"/>
                <a:cs typeface="Arial"/>
              </a:rPr>
              <a:t>A</a:t>
            </a:r>
            <a:r>
              <a:rPr sz="2600" i="1" spc="-229" dirty="0">
                <a:solidFill>
                  <a:srgbClr val="736AAA"/>
                </a:solidFill>
                <a:latin typeface="Arial"/>
                <a:cs typeface="Arial"/>
              </a:rPr>
              <a:t>S</a:t>
            </a:r>
            <a:r>
              <a:rPr sz="2600" i="1" spc="-125" dirty="0">
                <a:solidFill>
                  <a:srgbClr val="736AAA"/>
                </a:solidFill>
                <a:latin typeface="Arial"/>
                <a:cs typeface="Arial"/>
              </a:rPr>
              <a:t>T</a:t>
            </a:r>
            <a:r>
              <a:rPr sz="2600" i="1" spc="-180" dirty="0">
                <a:solidFill>
                  <a:srgbClr val="736AAA"/>
                </a:solidFill>
                <a:latin typeface="Arial"/>
                <a:cs typeface="Arial"/>
              </a:rPr>
              <a:t>E</a:t>
            </a:r>
            <a:r>
              <a:rPr sz="2600" i="1" spc="15" dirty="0">
                <a:solidFill>
                  <a:srgbClr val="736AAA"/>
                </a:solidFill>
                <a:latin typeface="Arial"/>
                <a:cs typeface="Arial"/>
              </a:rPr>
              <a:t>LL</a:t>
            </a:r>
            <a:r>
              <a:rPr sz="2600" i="1" spc="-175" dirty="0">
                <a:solidFill>
                  <a:srgbClr val="736AAA"/>
                </a:solidFill>
                <a:latin typeface="Arial"/>
                <a:cs typeface="Arial"/>
              </a:rPr>
              <a:t>A</a:t>
            </a:r>
            <a:r>
              <a:rPr sz="2600" i="1" spc="-150" dirty="0">
                <a:solidFill>
                  <a:srgbClr val="736AAA"/>
                </a:solidFill>
                <a:latin typeface="Arial"/>
                <a:cs typeface="Arial"/>
              </a:rPr>
              <a:t>N</a:t>
            </a:r>
            <a:r>
              <a:rPr sz="2600" i="1" spc="-425" dirty="0">
                <a:solidFill>
                  <a:srgbClr val="736AAA"/>
                </a:solidFill>
                <a:latin typeface="Arial"/>
                <a:cs typeface="Arial"/>
              </a:rPr>
              <a:t>O</a:t>
            </a:r>
            <a:r>
              <a:rPr sz="2600" i="1" spc="-260" dirty="0">
                <a:solidFill>
                  <a:srgbClr val="736AAA"/>
                </a:solidFill>
                <a:latin typeface="Arial"/>
                <a:cs typeface="Arial"/>
              </a:rPr>
              <a:t>S</a:t>
            </a:r>
            <a:endParaRPr sz="2600" dirty="0">
              <a:latin typeface="Arial"/>
              <a:cs typeface="Arial"/>
            </a:endParaRPr>
          </a:p>
        </p:txBody>
      </p:sp>
      <p:sp>
        <p:nvSpPr>
          <p:cNvPr id="32" name="object 3">
            <a:extLst>
              <a:ext uri="{FF2B5EF4-FFF2-40B4-BE49-F238E27FC236}">
                <a16:creationId xmlns:a16="http://schemas.microsoft.com/office/drawing/2014/main" id="{062AE4F5-8DAE-5940-BC07-52C35E113279}"/>
              </a:ext>
            </a:extLst>
          </p:cNvPr>
          <p:cNvSpPr/>
          <p:nvPr/>
        </p:nvSpPr>
        <p:spPr>
          <a:xfrm>
            <a:off x="4119245" y="2648371"/>
            <a:ext cx="10049510" cy="0"/>
          </a:xfrm>
          <a:custGeom>
            <a:avLst/>
            <a:gdLst/>
            <a:ahLst/>
            <a:cxnLst/>
            <a:rect l="l" t="t" r="r" b="b"/>
            <a:pathLst>
              <a:path w="10049510">
                <a:moveTo>
                  <a:pt x="0" y="0"/>
                </a:moveTo>
                <a:lnTo>
                  <a:pt x="10048938" y="0"/>
                </a:lnTo>
              </a:path>
            </a:pathLst>
          </a:custGeom>
          <a:ln w="47624">
            <a:solidFill>
              <a:srgbClr val="736A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C344E77-3703-495E-2735-B47C45C338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2740342"/>
            <a:ext cx="8229600" cy="754665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20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• Individual: 37%</a:t>
            </a:r>
          </a:p>
          <a:p>
            <a:pPr marL="0" indent="0">
              <a:buNone/>
            </a:pPr>
            <a:r>
              <a:rPr sz="20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• Corporate: 21%</a:t>
            </a:r>
          </a:p>
          <a:p>
            <a:pPr marL="0" indent="0">
              <a:buNone/>
            </a:pPr>
            <a:r>
              <a:rPr sz="20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• Trust: 37%</a:t>
            </a:r>
          </a:p>
          <a:p>
            <a:pPr marL="0" indent="0">
              <a:buNone/>
            </a:pPr>
            <a:r>
              <a:rPr sz="20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• Gift: 40%</a:t>
            </a:r>
          </a:p>
          <a:p>
            <a:pPr marL="0" indent="0">
              <a:buNone/>
            </a:pPr>
            <a:endParaRPr sz="20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sz="2000" b="1" dirty="0">
                <a:solidFill>
                  <a:srgbClr val="6F5DB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[</a:t>
            </a:r>
            <a:r>
              <a:rPr sz="2000" b="1" dirty="0" err="1">
                <a:solidFill>
                  <a:srgbClr val="6F5DB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Español</a:t>
            </a:r>
            <a:r>
              <a:rPr sz="2000" b="1" dirty="0">
                <a:solidFill>
                  <a:srgbClr val="6F5DB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</a:t>
            </a:r>
            <a:r>
              <a:rPr sz="2000" b="1" dirty="0" err="1">
                <a:solidFill>
                  <a:srgbClr val="6F5DB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Tasas</a:t>
            </a:r>
            <a:r>
              <a:rPr sz="2000" b="1" dirty="0">
                <a:solidFill>
                  <a:srgbClr val="6F5DB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de </a:t>
            </a:r>
            <a:r>
              <a:rPr sz="2000" b="1" dirty="0" err="1">
                <a:solidFill>
                  <a:srgbClr val="6F5DB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Impuestos</a:t>
            </a:r>
            <a:r>
              <a:rPr sz="2000" b="1" dirty="0">
                <a:solidFill>
                  <a:srgbClr val="6F5DB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Federales (</a:t>
            </a:r>
            <a:r>
              <a:rPr sz="2000" b="1" dirty="0" err="1">
                <a:solidFill>
                  <a:srgbClr val="6F5DB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varían</a:t>
            </a:r>
            <a:r>
              <a:rPr sz="2000" b="1" dirty="0">
                <a:solidFill>
                  <a:srgbClr val="6F5DB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sz="2000" b="1" dirty="0" err="1">
                <a:solidFill>
                  <a:srgbClr val="6F5DB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por</a:t>
            </a:r>
            <a:r>
              <a:rPr sz="2000" b="1" dirty="0">
                <a:solidFill>
                  <a:srgbClr val="6F5DB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sz="2000" b="1" dirty="0" err="1">
                <a:solidFill>
                  <a:srgbClr val="6F5DB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estado</a:t>
            </a:r>
            <a:r>
              <a:rPr sz="2000" b="1" dirty="0">
                <a:solidFill>
                  <a:srgbClr val="6F5DB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)]</a:t>
            </a:r>
          </a:p>
          <a:p>
            <a:pPr marL="0" indent="0">
              <a:buNone/>
            </a:pPr>
            <a:r>
              <a:rPr sz="20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• Individual: 37%</a:t>
            </a:r>
          </a:p>
          <a:p>
            <a:pPr marL="0" indent="0">
              <a:buNone/>
            </a:pPr>
            <a:r>
              <a:rPr sz="20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• </a:t>
            </a:r>
            <a:r>
              <a:rPr sz="2000" dirty="0" err="1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Corporativo</a:t>
            </a:r>
            <a:r>
              <a:rPr sz="20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21%</a:t>
            </a:r>
          </a:p>
          <a:p>
            <a:pPr marL="0" indent="0">
              <a:buNone/>
            </a:pPr>
            <a:r>
              <a:rPr sz="20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• </a:t>
            </a:r>
            <a:r>
              <a:rPr sz="2000" dirty="0" err="1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Fideicomiso</a:t>
            </a:r>
            <a:r>
              <a:rPr sz="20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37%</a:t>
            </a:r>
          </a:p>
          <a:p>
            <a:pPr marL="0" indent="0">
              <a:buNone/>
            </a:pPr>
            <a:r>
              <a:rPr sz="20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• </a:t>
            </a:r>
            <a:r>
              <a:rPr sz="2000" dirty="0" err="1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Donación</a:t>
            </a:r>
            <a:r>
              <a:rPr sz="20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40%</a:t>
            </a:r>
          </a:p>
          <a:p>
            <a:pPr marL="0" indent="0">
              <a:buNone/>
            </a:pPr>
            <a:endParaRPr sz="20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sz="2000" b="1" dirty="0">
                <a:solidFill>
                  <a:srgbClr val="6F5DB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[</a:t>
            </a:r>
            <a:r>
              <a:rPr sz="2000" b="1" dirty="0" err="1">
                <a:solidFill>
                  <a:srgbClr val="6F5DB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Português</a:t>
            </a:r>
            <a:r>
              <a:rPr sz="2000" b="1" dirty="0">
                <a:solidFill>
                  <a:srgbClr val="6F5DB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</a:t>
            </a:r>
            <a:r>
              <a:rPr sz="2000" b="1" dirty="0" err="1">
                <a:solidFill>
                  <a:srgbClr val="6F5DB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Taxas</a:t>
            </a:r>
            <a:r>
              <a:rPr sz="2000" b="1" dirty="0">
                <a:solidFill>
                  <a:srgbClr val="6F5DB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sz="2000" b="1" dirty="0" err="1">
                <a:solidFill>
                  <a:srgbClr val="6F5DB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Fiscais</a:t>
            </a:r>
            <a:r>
              <a:rPr sz="2000" b="1" dirty="0">
                <a:solidFill>
                  <a:srgbClr val="6F5DB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sz="2000" b="1" dirty="0" err="1">
                <a:solidFill>
                  <a:srgbClr val="6F5DB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Federais</a:t>
            </a:r>
            <a:r>
              <a:rPr sz="2000" b="1" dirty="0">
                <a:solidFill>
                  <a:srgbClr val="6F5DB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(</a:t>
            </a:r>
            <a:r>
              <a:rPr sz="2000" b="1" dirty="0" err="1">
                <a:solidFill>
                  <a:srgbClr val="6F5DB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variam</a:t>
            </a:r>
            <a:r>
              <a:rPr sz="2000" b="1" dirty="0">
                <a:solidFill>
                  <a:srgbClr val="6F5DB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sz="2000" b="1" dirty="0" err="1">
                <a:solidFill>
                  <a:srgbClr val="6F5DB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por</a:t>
            </a:r>
            <a:r>
              <a:rPr sz="2000" b="1" dirty="0">
                <a:solidFill>
                  <a:srgbClr val="6F5DB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sz="2000" b="1" dirty="0" err="1">
                <a:solidFill>
                  <a:srgbClr val="6F5DB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estado</a:t>
            </a:r>
            <a:r>
              <a:rPr sz="2000" b="1" dirty="0">
                <a:solidFill>
                  <a:srgbClr val="6F5DB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)]</a:t>
            </a:r>
          </a:p>
          <a:p>
            <a:pPr marL="0" indent="0">
              <a:buNone/>
            </a:pPr>
            <a:r>
              <a:rPr sz="20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• Individual: 37%</a:t>
            </a:r>
          </a:p>
          <a:p>
            <a:pPr marL="0" indent="0">
              <a:buNone/>
            </a:pPr>
            <a:r>
              <a:rPr sz="20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• </a:t>
            </a:r>
            <a:r>
              <a:rPr sz="2000" dirty="0" err="1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Corporativo</a:t>
            </a:r>
            <a:r>
              <a:rPr sz="20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21%</a:t>
            </a:r>
          </a:p>
          <a:p>
            <a:pPr marL="0" indent="0">
              <a:buNone/>
            </a:pPr>
            <a:r>
              <a:rPr sz="20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• </a:t>
            </a:r>
            <a:r>
              <a:rPr sz="2000" dirty="0" err="1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Fideicomisso</a:t>
            </a:r>
            <a:r>
              <a:rPr sz="20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37%</a:t>
            </a:r>
          </a:p>
          <a:p>
            <a:pPr marL="0" indent="0">
              <a:buNone/>
            </a:pPr>
            <a:r>
              <a:rPr sz="20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• </a:t>
            </a:r>
            <a:r>
              <a:rPr sz="2000" dirty="0" err="1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Doação</a:t>
            </a:r>
            <a:r>
              <a:rPr sz="20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: 40%</a:t>
            </a:r>
          </a:p>
        </p:txBody>
      </p:sp>
      <p:pic>
        <p:nvPicPr>
          <p:cNvPr id="8" name="Picture 7" descr="A rainbow colored airplane flying over water&#10;&#10;Description automatically generated">
            <a:extLst>
              <a:ext uri="{FF2B5EF4-FFF2-40B4-BE49-F238E27FC236}">
                <a16:creationId xmlns:a16="http://schemas.microsoft.com/office/drawing/2014/main" id="{E080BDD0-C5FC-2FE7-81BE-FD4778417A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01900" y="-9646"/>
            <a:ext cx="3086100" cy="204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4633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BD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B896DF9-86AF-613C-6D19-D924226405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3428" cy="10287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bject 4">
            <a:extLst>
              <a:ext uri="{FF2B5EF4-FFF2-40B4-BE49-F238E27FC236}">
                <a16:creationId xmlns:a16="http://schemas.microsoft.com/office/drawing/2014/main" id="{70E1AEF1-51EF-1834-10D3-1F2FE08908A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335507" y="960120"/>
            <a:ext cx="5601021" cy="534924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defTabSz="914400">
              <a:tabLst>
                <a:tab pos="4761230" algn="l"/>
              </a:tabLst>
            </a:pPr>
            <a:r>
              <a:rPr lang="en-US" sz="81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Who is a US connected person?</a:t>
            </a:r>
          </a:p>
        </p:txBody>
      </p:sp>
      <p:sp>
        <p:nvSpPr>
          <p:cNvPr id="20" name="sketchy line">
            <a:extLst>
              <a:ext uri="{FF2B5EF4-FFF2-40B4-BE49-F238E27FC236}">
                <a16:creationId xmlns:a16="http://schemas.microsoft.com/office/drawing/2014/main" id="{F49775AF-8896-43EE-92C6-83497D6DC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35507" y="6613900"/>
            <a:ext cx="5212080" cy="27432"/>
          </a:xfrm>
          <a:custGeom>
            <a:avLst/>
            <a:gdLst>
              <a:gd name="connsiteX0" fmla="*/ 0 w 5212080"/>
              <a:gd name="connsiteY0" fmla="*/ 0 h 27432"/>
              <a:gd name="connsiteX1" fmla="*/ 599389 w 5212080"/>
              <a:gd name="connsiteY1" fmla="*/ 0 h 27432"/>
              <a:gd name="connsiteX2" fmla="*/ 1198778 w 5212080"/>
              <a:gd name="connsiteY2" fmla="*/ 0 h 27432"/>
              <a:gd name="connsiteX3" fmla="*/ 1954530 w 5212080"/>
              <a:gd name="connsiteY3" fmla="*/ 0 h 27432"/>
              <a:gd name="connsiteX4" fmla="*/ 2501798 w 5212080"/>
              <a:gd name="connsiteY4" fmla="*/ 0 h 27432"/>
              <a:gd name="connsiteX5" fmla="*/ 3049067 w 5212080"/>
              <a:gd name="connsiteY5" fmla="*/ 0 h 27432"/>
              <a:gd name="connsiteX6" fmla="*/ 3700577 w 5212080"/>
              <a:gd name="connsiteY6" fmla="*/ 0 h 27432"/>
              <a:gd name="connsiteX7" fmla="*/ 4247845 w 5212080"/>
              <a:gd name="connsiteY7" fmla="*/ 0 h 27432"/>
              <a:gd name="connsiteX8" fmla="*/ 5212080 w 5212080"/>
              <a:gd name="connsiteY8" fmla="*/ 0 h 27432"/>
              <a:gd name="connsiteX9" fmla="*/ 5212080 w 5212080"/>
              <a:gd name="connsiteY9" fmla="*/ 27432 h 27432"/>
              <a:gd name="connsiteX10" fmla="*/ 4664812 w 5212080"/>
              <a:gd name="connsiteY10" fmla="*/ 27432 h 27432"/>
              <a:gd name="connsiteX11" fmla="*/ 4117543 w 5212080"/>
              <a:gd name="connsiteY11" fmla="*/ 27432 h 27432"/>
              <a:gd name="connsiteX12" fmla="*/ 3466033 w 5212080"/>
              <a:gd name="connsiteY12" fmla="*/ 27432 h 27432"/>
              <a:gd name="connsiteX13" fmla="*/ 2918765 w 5212080"/>
              <a:gd name="connsiteY13" fmla="*/ 27432 h 27432"/>
              <a:gd name="connsiteX14" fmla="*/ 2423617 w 5212080"/>
              <a:gd name="connsiteY14" fmla="*/ 27432 h 27432"/>
              <a:gd name="connsiteX15" fmla="*/ 1772107 w 5212080"/>
              <a:gd name="connsiteY15" fmla="*/ 27432 h 27432"/>
              <a:gd name="connsiteX16" fmla="*/ 1120597 w 5212080"/>
              <a:gd name="connsiteY16" fmla="*/ 27432 h 27432"/>
              <a:gd name="connsiteX17" fmla="*/ 0 w 5212080"/>
              <a:gd name="connsiteY17" fmla="*/ 27432 h 27432"/>
              <a:gd name="connsiteX18" fmla="*/ 0 w 5212080"/>
              <a:gd name="connsiteY18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212080" h="27432" fill="none" extrusionOk="0">
                <a:moveTo>
                  <a:pt x="0" y="0"/>
                </a:moveTo>
                <a:cubicBezTo>
                  <a:pt x="128838" y="-11329"/>
                  <a:pt x="306779" y="5198"/>
                  <a:pt x="599389" y="0"/>
                </a:cubicBezTo>
                <a:cubicBezTo>
                  <a:pt x="891999" y="-5198"/>
                  <a:pt x="916635" y="-24425"/>
                  <a:pt x="1198778" y="0"/>
                </a:cubicBezTo>
                <a:cubicBezTo>
                  <a:pt x="1480921" y="24425"/>
                  <a:pt x="1761605" y="-17440"/>
                  <a:pt x="1954530" y="0"/>
                </a:cubicBezTo>
                <a:cubicBezTo>
                  <a:pt x="2147455" y="17440"/>
                  <a:pt x="2239112" y="-16223"/>
                  <a:pt x="2501798" y="0"/>
                </a:cubicBezTo>
                <a:cubicBezTo>
                  <a:pt x="2764484" y="16223"/>
                  <a:pt x="2838074" y="12987"/>
                  <a:pt x="3049067" y="0"/>
                </a:cubicBezTo>
                <a:cubicBezTo>
                  <a:pt x="3260060" y="-12987"/>
                  <a:pt x="3470388" y="-15138"/>
                  <a:pt x="3700577" y="0"/>
                </a:cubicBezTo>
                <a:cubicBezTo>
                  <a:pt x="3930766" y="15138"/>
                  <a:pt x="4052672" y="-14938"/>
                  <a:pt x="4247845" y="0"/>
                </a:cubicBezTo>
                <a:cubicBezTo>
                  <a:pt x="4443018" y="14938"/>
                  <a:pt x="4730158" y="-1623"/>
                  <a:pt x="5212080" y="0"/>
                </a:cubicBezTo>
                <a:cubicBezTo>
                  <a:pt x="5212790" y="9050"/>
                  <a:pt x="5211442" y="21151"/>
                  <a:pt x="5212080" y="27432"/>
                </a:cubicBezTo>
                <a:cubicBezTo>
                  <a:pt x="4991075" y="27722"/>
                  <a:pt x="4932008" y="37429"/>
                  <a:pt x="4664812" y="27432"/>
                </a:cubicBezTo>
                <a:cubicBezTo>
                  <a:pt x="4397616" y="17435"/>
                  <a:pt x="4374940" y="47585"/>
                  <a:pt x="4117543" y="27432"/>
                </a:cubicBezTo>
                <a:cubicBezTo>
                  <a:pt x="3860146" y="7279"/>
                  <a:pt x="3773367" y="36569"/>
                  <a:pt x="3466033" y="27432"/>
                </a:cubicBezTo>
                <a:cubicBezTo>
                  <a:pt x="3158699" y="18296"/>
                  <a:pt x="3137854" y="54523"/>
                  <a:pt x="2918765" y="27432"/>
                </a:cubicBezTo>
                <a:cubicBezTo>
                  <a:pt x="2699676" y="341"/>
                  <a:pt x="2536311" y="13149"/>
                  <a:pt x="2423617" y="27432"/>
                </a:cubicBezTo>
                <a:cubicBezTo>
                  <a:pt x="2310923" y="41715"/>
                  <a:pt x="2021228" y="23141"/>
                  <a:pt x="1772107" y="27432"/>
                </a:cubicBezTo>
                <a:cubicBezTo>
                  <a:pt x="1522986" y="31724"/>
                  <a:pt x="1317107" y="20364"/>
                  <a:pt x="1120597" y="27432"/>
                </a:cubicBezTo>
                <a:cubicBezTo>
                  <a:pt x="924087" y="34501"/>
                  <a:pt x="454536" y="8495"/>
                  <a:pt x="0" y="27432"/>
                </a:cubicBezTo>
                <a:cubicBezTo>
                  <a:pt x="-1228" y="21145"/>
                  <a:pt x="-815" y="8816"/>
                  <a:pt x="0" y="0"/>
                </a:cubicBezTo>
                <a:close/>
              </a:path>
              <a:path w="5212080" h="27432" stroke="0" extrusionOk="0">
                <a:moveTo>
                  <a:pt x="0" y="0"/>
                </a:moveTo>
                <a:cubicBezTo>
                  <a:pt x="233695" y="-764"/>
                  <a:pt x="364103" y="24957"/>
                  <a:pt x="547268" y="0"/>
                </a:cubicBezTo>
                <a:cubicBezTo>
                  <a:pt x="730433" y="-24957"/>
                  <a:pt x="937737" y="-21107"/>
                  <a:pt x="1303020" y="0"/>
                </a:cubicBezTo>
                <a:cubicBezTo>
                  <a:pt x="1668303" y="21107"/>
                  <a:pt x="1620404" y="13071"/>
                  <a:pt x="1798168" y="0"/>
                </a:cubicBezTo>
                <a:cubicBezTo>
                  <a:pt x="1975932" y="-13071"/>
                  <a:pt x="2090998" y="4232"/>
                  <a:pt x="2293315" y="0"/>
                </a:cubicBezTo>
                <a:cubicBezTo>
                  <a:pt x="2495632" y="-4232"/>
                  <a:pt x="2738710" y="-17332"/>
                  <a:pt x="2944825" y="0"/>
                </a:cubicBezTo>
                <a:cubicBezTo>
                  <a:pt x="3150940" y="17332"/>
                  <a:pt x="3308101" y="26665"/>
                  <a:pt x="3544214" y="0"/>
                </a:cubicBezTo>
                <a:cubicBezTo>
                  <a:pt x="3780327" y="-26665"/>
                  <a:pt x="4028425" y="-24303"/>
                  <a:pt x="4247845" y="0"/>
                </a:cubicBezTo>
                <a:cubicBezTo>
                  <a:pt x="4467265" y="24303"/>
                  <a:pt x="4779418" y="33057"/>
                  <a:pt x="5212080" y="0"/>
                </a:cubicBezTo>
                <a:cubicBezTo>
                  <a:pt x="5212137" y="6776"/>
                  <a:pt x="5210915" y="20935"/>
                  <a:pt x="5212080" y="27432"/>
                </a:cubicBezTo>
                <a:cubicBezTo>
                  <a:pt x="4921467" y="60248"/>
                  <a:pt x="4631077" y="62273"/>
                  <a:pt x="4456328" y="27432"/>
                </a:cubicBezTo>
                <a:cubicBezTo>
                  <a:pt x="4281579" y="-7409"/>
                  <a:pt x="4048724" y="47667"/>
                  <a:pt x="3856939" y="27432"/>
                </a:cubicBezTo>
                <a:cubicBezTo>
                  <a:pt x="3665154" y="7197"/>
                  <a:pt x="3498754" y="15866"/>
                  <a:pt x="3257550" y="27432"/>
                </a:cubicBezTo>
                <a:cubicBezTo>
                  <a:pt x="3016346" y="38998"/>
                  <a:pt x="2854089" y="39360"/>
                  <a:pt x="2710282" y="27432"/>
                </a:cubicBezTo>
                <a:cubicBezTo>
                  <a:pt x="2566475" y="15504"/>
                  <a:pt x="2336282" y="56792"/>
                  <a:pt x="2110892" y="27432"/>
                </a:cubicBezTo>
                <a:cubicBezTo>
                  <a:pt x="1885502" y="-1928"/>
                  <a:pt x="1825148" y="42061"/>
                  <a:pt x="1615745" y="27432"/>
                </a:cubicBezTo>
                <a:cubicBezTo>
                  <a:pt x="1406342" y="12803"/>
                  <a:pt x="1193655" y="44031"/>
                  <a:pt x="1016356" y="27432"/>
                </a:cubicBezTo>
                <a:cubicBezTo>
                  <a:pt x="839057" y="10833"/>
                  <a:pt x="292902" y="7819"/>
                  <a:pt x="0" y="27432"/>
                </a:cubicBezTo>
                <a:cubicBezTo>
                  <a:pt x="-234" y="21031"/>
                  <a:pt x="-921" y="6323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hand holding a passport with different flags around it&#10;&#10;Description automatically generated">
            <a:extLst>
              <a:ext uri="{FF2B5EF4-FFF2-40B4-BE49-F238E27FC236}">
                <a16:creationId xmlns:a16="http://schemas.microsoft.com/office/drawing/2014/main" id="{657E41AA-EEDA-F541-B47D-826B8CDE80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79" r="14703" b="-1"/>
          <a:stretch/>
        </p:blipFill>
        <p:spPr>
          <a:xfrm>
            <a:off x="7967553" y="10"/>
            <a:ext cx="10318162" cy="10286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01DCAB-0A9B-2B0D-EDDC-2E38956AA7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887700" y="9534525"/>
            <a:ext cx="1143000" cy="54768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B6F15528-21DE-4FAA-801E-634DDDAF4B2B}" type="slidenum">
              <a:rPr lang="en-US" sz="1200">
                <a:solidFill>
                  <a:srgbClr val="FFFFFF"/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8</a:t>
            </a:fld>
            <a:endParaRPr lang="en-US" sz="1200">
              <a:solidFill>
                <a:srgbClr val="FFFFFF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5494777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119245" y="643436"/>
            <a:ext cx="10049510" cy="0"/>
          </a:xfrm>
          <a:custGeom>
            <a:avLst/>
            <a:gdLst/>
            <a:ahLst/>
            <a:cxnLst/>
            <a:rect l="l" t="t" r="r" b="b"/>
            <a:pathLst>
              <a:path w="10049510">
                <a:moveTo>
                  <a:pt x="0" y="0"/>
                </a:moveTo>
                <a:lnTo>
                  <a:pt x="10048938" y="0"/>
                </a:lnTo>
              </a:path>
            </a:pathLst>
          </a:custGeom>
          <a:ln w="47624">
            <a:solidFill>
              <a:srgbClr val="736A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654797" y="773807"/>
            <a:ext cx="10978405" cy="1881541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algn="ctr">
              <a:lnSpc>
                <a:spcPts val="7120"/>
              </a:lnSpc>
              <a:spcBef>
                <a:spcPts val="135"/>
              </a:spcBef>
              <a:tabLst>
                <a:tab pos="4761230" algn="l"/>
              </a:tabLst>
            </a:pPr>
            <a:r>
              <a:rPr lang="en-US" sz="8000" b="1" dirty="0">
                <a:solidFill>
                  <a:srgbClr val="6F5DB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Who is a US connected person?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AD57EDD-5EBE-4CFE-831E-374CAE83E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9</a:t>
            </a:fld>
            <a:endParaRPr lang="en-US"/>
          </a:p>
        </p:txBody>
      </p:sp>
      <p:sp>
        <p:nvSpPr>
          <p:cNvPr id="25" name="object 25"/>
          <p:cNvSpPr txBox="1"/>
          <p:nvPr/>
        </p:nvSpPr>
        <p:spPr>
          <a:xfrm>
            <a:off x="227601" y="134390"/>
            <a:ext cx="3311525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i="1" spc="-175" dirty="0">
                <a:solidFill>
                  <a:srgbClr val="736AAA"/>
                </a:solidFill>
                <a:latin typeface="Arial"/>
                <a:cs typeface="Arial"/>
              </a:rPr>
              <a:t>A</a:t>
            </a:r>
            <a:r>
              <a:rPr sz="2600" i="1" spc="15" dirty="0">
                <a:solidFill>
                  <a:srgbClr val="736AAA"/>
                </a:solidFill>
                <a:latin typeface="Arial"/>
                <a:cs typeface="Arial"/>
              </a:rPr>
              <a:t>L</a:t>
            </a:r>
            <a:r>
              <a:rPr sz="2600" i="1" spc="-40" dirty="0">
                <a:solidFill>
                  <a:srgbClr val="736AAA"/>
                </a:solidFill>
                <a:latin typeface="Arial"/>
                <a:cs typeface="Arial"/>
              </a:rPr>
              <a:t>I</a:t>
            </a:r>
            <a:r>
              <a:rPr sz="2600" i="1" spc="-320" dirty="0">
                <a:solidFill>
                  <a:srgbClr val="736AAA"/>
                </a:solidFill>
                <a:latin typeface="Arial"/>
                <a:cs typeface="Arial"/>
              </a:rPr>
              <a:t>C</a:t>
            </a:r>
            <a:r>
              <a:rPr sz="2600" i="1" spc="-180" dirty="0">
                <a:solidFill>
                  <a:srgbClr val="736AAA"/>
                </a:solidFill>
                <a:latin typeface="Arial"/>
                <a:cs typeface="Arial"/>
              </a:rPr>
              <a:t>E</a:t>
            </a:r>
            <a:r>
              <a:rPr sz="2600" i="1" spc="-204" dirty="0">
                <a:solidFill>
                  <a:srgbClr val="736AAA"/>
                </a:solidFill>
                <a:latin typeface="Arial"/>
                <a:cs typeface="Arial"/>
              </a:rPr>
              <a:t>A</a:t>
            </a:r>
            <a:r>
              <a:rPr sz="2600" i="1" spc="-160" dirty="0">
                <a:solidFill>
                  <a:srgbClr val="736AAA"/>
                </a:solidFill>
                <a:latin typeface="Arial"/>
                <a:cs typeface="Arial"/>
              </a:rPr>
              <a:t> </a:t>
            </a:r>
            <a:r>
              <a:rPr sz="2600" i="1" spc="-320" dirty="0">
                <a:solidFill>
                  <a:srgbClr val="736AAA"/>
                </a:solidFill>
                <a:latin typeface="Arial"/>
                <a:cs typeface="Arial"/>
              </a:rPr>
              <a:t>C</a:t>
            </a:r>
            <a:r>
              <a:rPr sz="2600" i="1" spc="-175" dirty="0">
                <a:solidFill>
                  <a:srgbClr val="736AAA"/>
                </a:solidFill>
                <a:latin typeface="Arial"/>
                <a:cs typeface="Arial"/>
              </a:rPr>
              <a:t>A</a:t>
            </a:r>
            <a:r>
              <a:rPr sz="2600" i="1" spc="-229" dirty="0">
                <a:solidFill>
                  <a:srgbClr val="736AAA"/>
                </a:solidFill>
                <a:latin typeface="Arial"/>
                <a:cs typeface="Arial"/>
              </a:rPr>
              <a:t>S</a:t>
            </a:r>
            <a:r>
              <a:rPr sz="2600" i="1" spc="-125" dirty="0">
                <a:solidFill>
                  <a:srgbClr val="736AAA"/>
                </a:solidFill>
                <a:latin typeface="Arial"/>
                <a:cs typeface="Arial"/>
              </a:rPr>
              <a:t>T</a:t>
            </a:r>
            <a:r>
              <a:rPr sz="2600" i="1" spc="-180" dirty="0">
                <a:solidFill>
                  <a:srgbClr val="736AAA"/>
                </a:solidFill>
                <a:latin typeface="Arial"/>
                <a:cs typeface="Arial"/>
              </a:rPr>
              <a:t>E</a:t>
            </a:r>
            <a:r>
              <a:rPr sz="2600" i="1" spc="15" dirty="0">
                <a:solidFill>
                  <a:srgbClr val="736AAA"/>
                </a:solidFill>
                <a:latin typeface="Arial"/>
                <a:cs typeface="Arial"/>
              </a:rPr>
              <a:t>LL</a:t>
            </a:r>
            <a:r>
              <a:rPr sz="2600" i="1" spc="-175" dirty="0">
                <a:solidFill>
                  <a:srgbClr val="736AAA"/>
                </a:solidFill>
                <a:latin typeface="Arial"/>
                <a:cs typeface="Arial"/>
              </a:rPr>
              <a:t>A</a:t>
            </a:r>
            <a:r>
              <a:rPr sz="2600" i="1" spc="-150" dirty="0">
                <a:solidFill>
                  <a:srgbClr val="736AAA"/>
                </a:solidFill>
                <a:latin typeface="Arial"/>
                <a:cs typeface="Arial"/>
              </a:rPr>
              <a:t>N</a:t>
            </a:r>
            <a:r>
              <a:rPr sz="2600" i="1" spc="-425" dirty="0">
                <a:solidFill>
                  <a:srgbClr val="736AAA"/>
                </a:solidFill>
                <a:latin typeface="Arial"/>
                <a:cs typeface="Arial"/>
              </a:rPr>
              <a:t>O</a:t>
            </a:r>
            <a:r>
              <a:rPr sz="2600" i="1" spc="-260" dirty="0">
                <a:solidFill>
                  <a:srgbClr val="736AAA"/>
                </a:solidFill>
                <a:latin typeface="Arial"/>
                <a:cs typeface="Arial"/>
              </a:rPr>
              <a:t>S</a:t>
            </a:r>
            <a:endParaRPr sz="2600" dirty="0">
              <a:latin typeface="Arial"/>
              <a:cs typeface="Arial"/>
            </a:endParaRPr>
          </a:p>
        </p:txBody>
      </p:sp>
      <p:sp>
        <p:nvSpPr>
          <p:cNvPr id="32" name="object 3">
            <a:extLst>
              <a:ext uri="{FF2B5EF4-FFF2-40B4-BE49-F238E27FC236}">
                <a16:creationId xmlns:a16="http://schemas.microsoft.com/office/drawing/2014/main" id="{062AE4F5-8DAE-5940-BC07-52C35E113279}"/>
              </a:ext>
            </a:extLst>
          </p:cNvPr>
          <p:cNvSpPr/>
          <p:nvPr/>
        </p:nvSpPr>
        <p:spPr>
          <a:xfrm>
            <a:off x="4319464" y="2839244"/>
            <a:ext cx="10049510" cy="0"/>
          </a:xfrm>
          <a:custGeom>
            <a:avLst/>
            <a:gdLst/>
            <a:ahLst/>
            <a:cxnLst/>
            <a:rect l="l" t="t" r="r" b="b"/>
            <a:pathLst>
              <a:path w="10049510">
                <a:moveTo>
                  <a:pt x="0" y="0"/>
                </a:moveTo>
                <a:lnTo>
                  <a:pt x="10048938" y="0"/>
                </a:lnTo>
              </a:path>
            </a:pathLst>
          </a:custGeom>
          <a:ln w="47624">
            <a:solidFill>
              <a:srgbClr val="736A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17FAC03-3D1D-1235-6ADA-E6F014448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5048" y="3631332"/>
            <a:ext cx="8229600" cy="571569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2000" dirty="0"/>
              <a:t>• Citizens</a:t>
            </a:r>
          </a:p>
          <a:p>
            <a:pPr marL="0" indent="0">
              <a:buNone/>
            </a:pPr>
            <a:r>
              <a:rPr sz="2000" dirty="0"/>
              <a:t>  - Born in US</a:t>
            </a:r>
          </a:p>
          <a:p>
            <a:pPr marL="0" indent="0">
              <a:buNone/>
            </a:pPr>
            <a:r>
              <a:rPr sz="2000" dirty="0"/>
              <a:t>• Born outside US with one US citizen parent / Accidental Americans</a:t>
            </a:r>
          </a:p>
          <a:p>
            <a:pPr marL="0" indent="0">
              <a:buNone/>
            </a:pPr>
            <a:r>
              <a:rPr sz="2000" dirty="0"/>
              <a:t>  - Passport irrelevant</a:t>
            </a:r>
          </a:p>
          <a:p>
            <a:pPr marL="0" indent="0">
              <a:buNone/>
            </a:pPr>
            <a:r>
              <a:rPr sz="2000" dirty="0"/>
              <a:t>  - Taxpayers from birth</a:t>
            </a:r>
          </a:p>
          <a:p>
            <a:pPr marL="0" indent="0">
              <a:buNone/>
            </a:pPr>
            <a:r>
              <a:rPr sz="2000" dirty="0"/>
              <a:t>• Green Card holders</a:t>
            </a:r>
          </a:p>
          <a:p>
            <a:pPr marL="0" indent="0">
              <a:buNone/>
            </a:pPr>
            <a:r>
              <a:rPr sz="2000" dirty="0"/>
              <a:t>  - Whether expired or not</a:t>
            </a:r>
          </a:p>
          <a:p>
            <a:pPr marL="0" indent="0">
              <a:buNone/>
            </a:pPr>
            <a:r>
              <a:rPr sz="2000" dirty="0"/>
              <a:t>• Tax Residents</a:t>
            </a:r>
          </a:p>
          <a:p>
            <a:pPr marL="0" indent="0">
              <a:buNone/>
            </a:pPr>
            <a:r>
              <a:rPr sz="2000" dirty="0"/>
              <a:t>  - Substantial Presence Test</a:t>
            </a:r>
          </a:p>
          <a:p>
            <a:pPr marL="0" indent="0">
              <a:buNone/>
            </a:pPr>
            <a:r>
              <a:rPr sz="2000" dirty="0"/>
              <a:t>• If someone in your immediate family is a US citizen (parent, spouse, child)</a:t>
            </a:r>
          </a:p>
          <a:p>
            <a:pPr marL="0" indent="0">
              <a:buNone/>
            </a:pPr>
            <a:r>
              <a:rPr sz="2000" dirty="0"/>
              <a:t>• If you share ownership of a business with a US tax resident</a:t>
            </a:r>
          </a:p>
          <a:p>
            <a:pPr marL="0" indent="0">
              <a:buNone/>
            </a:pPr>
            <a:r>
              <a:rPr sz="2000" dirty="0"/>
              <a:t>• If you are a non-US citizen or resident and own US situs assets (US real estate, US company stock, etc.)</a:t>
            </a:r>
          </a:p>
        </p:txBody>
      </p:sp>
      <p:pic>
        <p:nvPicPr>
          <p:cNvPr id="8" name="Picture 7" descr="A rainbow colored airplane flying over water&#10;&#10;Description automatically generated">
            <a:extLst>
              <a:ext uri="{FF2B5EF4-FFF2-40B4-BE49-F238E27FC236}">
                <a16:creationId xmlns:a16="http://schemas.microsoft.com/office/drawing/2014/main" id="{54AFAA6B-9D32-E80D-8B09-35987F4885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01900" y="-9646"/>
            <a:ext cx="3086100" cy="204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3871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797</TotalTime>
  <Words>1751</Words>
  <Application>Microsoft Macintosh PowerPoint</Application>
  <PresentationFormat>Custom</PresentationFormat>
  <Paragraphs>212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Arial</vt:lpstr>
      <vt:lpstr>Calibri</vt:lpstr>
      <vt:lpstr>Calibri Light</vt:lpstr>
      <vt:lpstr>Tahoma</vt:lpstr>
      <vt:lpstr>Office Theme</vt:lpstr>
      <vt:lpstr>2_Office Theme</vt:lpstr>
      <vt:lpstr>ALICEA CASTELLANOS</vt:lpstr>
      <vt:lpstr>Navigating the Complexities of U.S. Taxation: Key Insights for Non-American Accountants</vt:lpstr>
      <vt:lpstr>Navigating the Complexities of U.S. Taxation: Key Insights for Non-American Accountants</vt:lpstr>
      <vt:lpstr>Types of Taxes</vt:lpstr>
      <vt:lpstr>Types of Taxes</vt:lpstr>
      <vt:lpstr>Federal Tax Rates (States vary)</vt:lpstr>
      <vt:lpstr>Federal Tax Rates (States vary)</vt:lpstr>
      <vt:lpstr>Who is a US connected person?</vt:lpstr>
      <vt:lpstr>Who is a US connected person?</vt:lpstr>
      <vt:lpstr>Who is a US connected person? Continued</vt:lpstr>
      <vt:lpstr>Who is a US connected person? Continued</vt:lpstr>
      <vt:lpstr>PowerPoint Presentation</vt:lpstr>
      <vt:lpstr>Non-US citizens / residents</vt:lpstr>
      <vt:lpstr>US citizens and residents</vt:lpstr>
      <vt:lpstr>US citizens and residents</vt:lpstr>
      <vt:lpstr>PowerPoint Presentation</vt:lpstr>
      <vt:lpstr>Penalties &amp; Voluntary Disclosures</vt:lpstr>
      <vt:lpstr>PowerPoint Presentation</vt:lpstr>
      <vt:lpstr>Voluntary Disclosures</vt:lpstr>
      <vt:lpstr>Other</vt:lpstr>
      <vt:lpstr>Other</vt:lpstr>
      <vt:lpstr>PowerPoint Presentation</vt:lpstr>
      <vt:lpstr>ALICEA CASTELLANOS,CPA, TEP, N.P. </vt:lpstr>
      <vt:lpstr>THANK YOU GRACIAS OBRIGADA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ALICEA CASTELLANOS</dc:title>
  <dc:creator>Global Taxes LLC</dc:creator>
  <cp:lastModifiedBy>Marco Andrés Benavides Taylor</cp:lastModifiedBy>
  <cp:revision>56</cp:revision>
  <dcterms:created xsi:type="dcterms:W3CDTF">2023-01-10T23:08:29Z</dcterms:created>
  <dcterms:modified xsi:type="dcterms:W3CDTF">2024-09-10T22:26:17Z</dcterms:modified>
</cp:coreProperties>
</file>